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1"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105" d="100"/>
          <a:sy n="105" d="100"/>
        </p:scale>
        <p:origin x="120" y="2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3/6/2024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3/6/2024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3/6/2024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3/6/2024</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3/6/2024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302847"/>
            <a:ext cx="7766936" cy="1646302"/>
          </a:xfrm>
          <a:noFill/>
        </p:spPr>
        <p:txBody>
          <a:bodyPr/>
          <a:lstStyle/>
          <a:p>
            <a:pPr algn="ctr"/>
            <a:r>
              <a:rPr lang="en-US" dirty="0" smtClean="0"/>
              <a:t>ELIGIBILITY OF EXPENDITURE</a:t>
            </a:r>
            <a:endParaRPr lang="en-US" dirty="0"/>
          </a:p>
        </p:txBody>
      </p:sp>
      <p:sp>
        <p:nvSpPr>
          <p:cNvPr id="3" name="Subtitle 2"/>
          <p:cNvSpPr>
            <a:spLocks noGrp="1"/>
          </p:cNvSpPr>
          <p:nvPr>
            <p:ph type="subTitle" idx="1"/>
          </p:nvPr>
        </p:nvSpPr>
        <p:spPr/>
        <p:txBody>
          <a:bodyPr/>
          <a:lstStyle/>
          <a:p>
            <a:r>
              <a:rPr lang="en-US" dirty="0" smtClean="0"/>
              <a:t>07.03.2024 Sofia, Bulgaria</a:t>
            </a:r>
            <a:endParaRPr lang="en-US" dirty="0"/>
          </a:p>
        </p:txBody>
      </p:sp>
    </p:spTree>
    <p:extLst>
      <p:ext uri="{BB962C8B-B14F-4D97-AF65-F5344CB8AC3E}">
        <p14:creationId xmlns:p14="http://schemas.microsoft.com/office/powerpoint/2010/main" val="234744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335025"/>
            <a:ext cx="8596668" cy="4706338"/>
          </a:xfrm>
        </p:spPr>
        <p:txBody>
          <a:bodyPr>
            <a:normAutofit/>
          </a:bodyPr>
          <a:lstStyle/>
          <a:p>
            <a:pPr marL="0" indent="0" algn="ctr">
              <a:buNone/>
            </a:pPr>
            <a:r>
              <a:rPr lang="en-US" sz="1600" u="sng" dirty="0" smtClean="0"/>
              <a:t>Supporting documents</a:t>
            </a:r>
          </a:p>
          <a:p>
            <a:pPr algn="just"/>
            <a:r>
              <a:rPr lang="en-US" sz="1600" dirty="0"/>
              <a:t>A document showing contractual relationship: employment/work contract, contracts considered as employment contracts for all persons reporting staff costs (part-time and full-time). Employment regulations fall under national rules. Written agreement(s) and/or job description outlining work for the project for all persons reporting staff cost (part-time and full-time) </a:t>
            </a:r>
          </a:p>
          <a:p>
            <a:pPr algn="just"/>
            <a:r>
              <a:rPr lang="en-US" sz="1600" dirty="0"/>
              <a:t>A document specifying salaries and other related costs for each relevant month and each person working on the project </a:t>
            </a:r>
          </a:p>
          <a:p>
            <a:pPr algn="just"/>
            <a:r>
              <a:rPr lang="en-US" sz="1600" dirty="0"/>
              <a:t>Proof of payment of salaries and other related costs and employer’s contribution (social contribution) </a:t>
            </a:r>
          </a:p>
          <a:p>
            <a:pPr algn="just"/>
            <a:r>
              <a:rPr lang="en-US" sz="1600" b="1" u="sng" dirty="0"/>
              <a:t>Only in case of part-time work on the project based on a fixed percentage of time worked per month:</a:t>
            </a:r>
            <a:r>
              <a:rPr lang="en-US" sz="1600" dirty="0"/>
              <a:t> document setting out the percentage of time to be worked on the project for each person reporting staff costs under this option, if not included in the employment contract or job description.</a:t>
            </a:r>
          </a:p>
        </p:txBody>
      </p:sp>
    </p:spTree>
    <p:extLst>
      <p:ext uri="{BB962C8B-B14F-4D97-AF65-F5344CB8AC3E}">
        <p14:creationId xmlns:p14="http://schemas.microsoft.com/office/powerpoint/2010/main" val="32354946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932689"/>
            <a:ext cx="8596668" cy="5108674"/>
          </a:xfrm>
        </p:spPr>
        <p:txBody>
          <a:bodyPr>
            <a:normAutofit/>
          </a:bodyPr>
          <a:lstStyle/>
          <a:p>
            <a:pPr marL="0" indent="0" algn="ctr">
              <a:buNone/>
            </a:pPr>
            <a:r>
              <a:rPr lang="en-US" sz="1600" dirty="0"/>
              <a:t>Staff cost reimbursed on flat rate </a:t>
            </a:r>
            <a:r>
              <a:rPr lang="en-US" sz="1600" dirty="0" smtClean="0"/>
              <a:t>basis</a:t>
            </a:r>
          </a:p>
          <a:p>
            <a:pPr marL="0" indent="0" algn="ctr">
              <a:buNone/>
            </a:pPr>
            <a:endParaRPr lang="en-US" sz="1600" dirty="0"/>
          </a:p>
          <a:p>
            <a:pPr marL="0" lvl="0" indent="0" algn="just">
              <a:buNone/>
            </a:pPr>
            <a:r>
              <a:rPr lang="en-US" sz="1600" dirty="0"/>
              <a:t>Staff costs of the project partner can be reimbursed on the basis of a flat rate of 20% of direct costs other than staff costs. </a:t>
            </a:r>
            <a:r>
              <a:rPr lang="en-US" sz="1600" i="1" dirty="0"/>
              <a:t>Travel cost can only be included in the calculation as direct costs if the real cost reimbursement method is selected.</a:t>
            </a:r>
            <a:r>
              <a:rPr lang="en-US" sz="1600" dirty="0"/>
              <a:t> Under this option, the beneficiary does not need to document that the staff costs have been incurred and paid out. The flat rate defined is automatically applied by the given project partner for reporting staff costs in each reporting period</a:t>
            </a:r>
            <a:r>
              <a:rPr lang="en-US" sz="1600" dirty="0" smtClean="0"/>
              <a:t>.</a:t>
            </a:r>
          </a:p>
          <a:p>
            <a:pPr marL="0" lvl="0" indent="0" algn="just">
              <a:buNone/>
            </a:pPr>
            <a:endParaRPr lang="en-US" sz="1600" dirty="0"/>
          </a:p>
          <a:p>
            <a:pPr marL="0" indent="0" algn="ctr">
              <a:buNone/>
            </a:pPr>
            <a:r>
              <a:rPr lang="en-US" sz="1600" dirty="0"/>
              <a:t>Supporting documents: </a:t>
            </a:r>
          </a:p>
          <a:p>
            <a:pPr algn="just"/>
            <a:r>
              <a:rPr lang="en-US" sz="1600" dirty="0"/>
              <a:t>No supporting documents needed. </a:t>
            </a:r>
          </a:p>
          <a:p>
            <a:pPr algn="just"/>
            <a:r>
              <a:rPr lang="en-US" sz="1600" dirty="0" smtClean="0"/>
              <a:t>List </a:t>
            </a:r>
            <a:r>
              <a:rPr lang="en-US" sz="1600" dirty="0"/>
              <a:t>of staff members working on the project and any other employment document shall be provided to the Controller on request (e.g. to check the eligibility of travel and accommodation costs).</a:t>
            </a:r>
          </a:p>
        </p:txBody>
      </p:sp>
    </p:spTree>
    <p:extLst>
      <p:ext uri="{BB962C8B-B14F-4D97-AF65-F5344CB8AC3E}">
        <p14:creationId xmlns:p14="http://schemas.microsoft.com/office/powerpoint/2010/main" val="7693945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51688"/>
          </a:xfrm>
        </p:spPr>
        <p:txBody>
          <a:bodyPr>
            <a:normAutofit/>
          </a:bodyPr>
          <a:lstStyle/>
          <a:p>
            <a:pPr algn="ctr"/>
            <a:r>
              <a:rPr lang="en-US" sz="2400" dirty="0" smtClean="0"/>
              <a:t>Office and administrative costs </a:t>
            </a:r>
            <a:endParaRPr lang="en-US" sz="2400" dirty="0"/>
          </a:p>
        </p:txBody>
      </p:sp>
      <p:sp>
        <p:nvSpPr>
          <p:cNvPr id="3" name="Content Placeholder 2"/>
          <p:cNvSpPr>
            <a:spLocks noGrp="1"/>
          </p:cNvSpPr>
          <p:nvPr>
            <p:ph idx="1"/>
          </p:nvPr>
        </p:nvSpPr>
        <p:spPr>
          <a:xfrm>
            <a:off x="677334" y="1392493"/>
            <a:ext cx="8596668" cy="3880773"/>
          </a:xfrm>
        </p:spPr>
        <p:txBody>
          <a:bodyPr/>
          <a:lstStyle/>
          <a:p>
            <a:pPr algn="just"/>
            <a:r>
              <a:rPr lang="en-US" sz="1600" dirty="0"/>
              <a:t>Office and administrative costs related to the project implementation shall be declared on a flat rate basis of 15% of the eligible staff costs of the project. </a:t>
            </a:r>
            <a:endParaRPr lang="en-US" sz="1600" dirty="0" smtClean="0"/>
          </a:p>
          <a:p>
            <a:pPr marL="0" indent="0" algn="just">
              <a:buNone/>
            </a:pPr>
            <a:endParaRPr lang="en-US" sz="1600" dirty="0"/>
          </a:p>
          <a:p>
            <a:pPr algn="just"/>
            <a:r>
              <a:rPr lang="en-US" sz="1600" dirty="0"/>
              <a:t>The same flat rate (15%) shall be automatically applied for each reporting period, by each project partner. If no staff cost declared, for the relevant reporting period, no office and administrative cost can be declared. Office and administrative costs can be introduced or deleted from the project partner’s budget only before the given PP starts preparing the Partner Report in the monitoring system for the first reporting period. The 15% flat rate shall also be applied in case of budget changes affecting the amount of direct staff costs of a project partner’s budget.</a:t>
            </a:r>
          </a:p>
        </p:txBody>
      </p:sp>
    </p:spTree>
    <p:extLst>
      <p:ext uri="{BB962C8B-B14F-4D97-AF65-F5344CB8AC3E}">
        <p14:creationId xmlns:p14="http://schemas.microsoft.com/office/powerpoint/2010/main" val="8096869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496824"/>
          </a:xfrm>
        </p:spPr>
        <p:txBody>
          <a:bodyPr>
            <a:normAutofit/>
          </a:bodyPr>
          <a:lstStyle/>
          <a:p>
            <a:pPr algn="ctr"/>
            <a:r>
              <a:rPr lang="en-US" sz="2400" dirty="0" smtClean="0"/>
              <a:t>Travel and accommodation costs </a:t>
            </a:r>
            <a:endParaRPr lang="en-US" sz="2400" dirty="0"/>
          </a:p>
        </p:txBody>
      </p:sp>
      <p:sp>
        <p:nvSpPr>
          <p:cNvPr id="3" name="Content Placeholder 2"/>
          <p:cNvSpPr>
            <a:spLocks noGrp="1"/>
          </p:cNvSpPr>
          <p:nvPr>
            <p:ph idx="1"/>
          </p:nvPr>
        </p:nvSpPr>
        <p:spPr>
          <a:xfrm>
            <a:off x="677334" y="1712533"/>
            <a:ext cx="8596668" cy="3880773"/>
          </a:xfrm>
        </p:spPr>
        <p:txBody>
          <a:bodyPr>
            <a:normAutofit/>
          </a:bodyPr>
          <a:lstStyle/>
          <a:p>
            <a:pPr marL="0" indent="0" algn="just">
              <a:buNone/>
            </a:pPr>
            <a:r>
              <a:rPr lang="en-US" sz="1600" dirty="0"/>
              <a:t>The travel and accommodation costs may be reimbursed based on the flat rate of the 15% of the staff costs (and real costs can be chosen in dully justified cases). </a:t>
            </a:r>
            <a:endParaRPr lang="en-US" sz="1600" dirty="0" smtClean="0"/>
          </a:p>
          <a:p>
            <a:pPr marL="0" indent="0" algn="just">
              <a:buNone/>
            </a:pPr>
            <a:endParaRPr lang="en-US" sz="1600" dirty="0"/>
          </a:p>
          <a:p>
            <a:pPr algn="just"/>
            <a:r>
              <a:rPr lang="en-US" sz="1600" dirty="0"/>
              <a:t>Project partners do not need to document that the expenditure for travel and accommodation costs has been incurred and paid or that the flat rate corresponds to reality. Accordingly, no documentation related to travel and accommodation costs needs to be provided to the controller or kept for further controls. </a:t>
            </a:r>
          </a:p>
          <a:p>
            <a:pPr algn="just"/>
            <a:r>
              <a:rPr lang="en-US" sz="1600" dirty="0"/>
              <a:t>The 15% flat rate shall be automatically applied by monitoring system for reporting travel and accommodation costs in each reporting period. The flat rate shall be applied in case of budget changes of a project partner affecting the amount of direct, or flat rate staff costs, being the basis of the calculation of travel and accommodation costs.</a:t>
            </a:r>
          </a:p>
        </p:txBody>
      </p:sp>
    </p:spTree>
    <p:extLst>
      <p:ext uri="{BB962C8B-B14F-4D97-AF65-F5344CB8AC3E}">
        <p14:creationId xmlns:p14="http://schemas.microsoft.com/office/powerpoint/2010/main" val="21505854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877824"/>
            <a:ext cx="8146626" cy="5632703"/>
          </a:xfrm>
        </p:spPr>
        <p:txBody>
          <a:bodyPr>
            <a:normAutofit/>
          </a:bodyPr>
          <a:lstStyle/>
          <a:p>
            <a:pPr marL="0" indent="0" algn="just">
              <a:buNone/>
            </a:pPr>
            <a:r>
              <a:rPr lang="en-US" sz="1600" dirty="0"/>
              <a:t>In case of real costs are justified the following rules, listed below, apply. Eligible expenditure includes (exhaustive list): </a:t>
            </a:r>
          </a:p>
          <a:p>
            <a:pPr marL="0" lvl="0" indent="0" algn="ctr">
              <a:buNone/>
            </a:pPr>
            <a:r>
              <a:rPr lang="en-US" sz="1600" dirty="0"/>
              <a:t>Travel costs: </a:t>
            </a:r>
          </a:p>
          <a:p>
            <a:r>
              <a:rPr lang="en-US" sz="1600" dirty="0"/>
              <a:t>Tickets: flight tickets (including the costs for carbon offsetting), bus, train, local transportation tickets, etc. Travel and car insurance. Fuel, car mileage according to the rules relevant for the beneficiary’s institution. Toll. Parking fees (e.g. parking at the event, at the airport). Taxi costs and car rental according to the criteria of “further eligibility rules” of this cost category. </a:t>
            </a:r>
          </a:p>
          <a:p>
            <a:pPr marL="0" indent="0" algn="ctr">
              <a:buNone/>
            </a:pPr>
            <a:r>
              <a:rPr lang="en-US" sz="1600" dirty="0" smtClean="0"/>
              <a:t>Costs </a:t>
            </a:r>
            <a:r>
              <a:rPr lang="en-US" sz="1600" dirty="0"/>
              <a:t>of meals </a:t>
            </a:r>
          </a:p>
          <a:p>
            <a:pPr marL="0" indent="0" algn="ctr">
              <a:buNone/>
            </a:pPr>
            <a:r>
              <a:rPr lang="en-US" sz="1600" dirty="0" smtClean="0"/>
              <a:t>Accommodation </a:t>
            </a:r>
            <a:r>
              <a:rPr lang="en-US" sz="1600" dirty="0"/>
              <a:t>costs </a:t>
            </a:r>
          </a:p>
          <a:p>
            <a:pPr marL="0" indent="0" algn="ctr">
              <a:buNone/>
            </a:pPr>
            <a:r>
              <a:rPr lang="en-US" sz="1600" dirty="0" smtClean="0"/>
              <a:t>Visa </a:t>
            </a:r>
            <a:r>
              <a:rPr lang="en-US" sz="1600" dirty="0"/>
              <a:t>costs </a:t>
            </a:r>
          </a:p>
          <a:p>
            <a:pPr marL="0" indent="0" algn="ctr">
              <a:buNone/>
            </a:pPr>
            <a:r>
              <a:rPr lang="en-US" sz="1600" dirty="0" smtClean="0"/>
              <a:t>European </a:t>
            </a:r>
            <a:r>
              <a:rPr lang="en-US" sz="1600" dirty="0"/>
              <a:t>Travel Information and </a:t>
            </a:r>
            <a:r>
              <a:rPr lang="en-US" sz="1600" dirty="0" err="1"/>
              <a:t>Authorisation</a:t>
            </a:r>
            <a:r>
              <a:rPr lang="en-US" sz="1600" dirty="0"/>
              <a:t> System (ETIAS) cost </a:t>
            </a:r>
          </a:p>
          <a:p>
            <a:pPr marL="0" indent="0" algn="ctr">
              <a:buNone/>
            </a:pPr>
            <a:r>
              <a:rPr lang="en-US" sz="1600" dirty="0" smtClean="0"/>
              <a:t>Daily </a:t>
            </a:r>
            <a:r>
              <a:rPr lang="en-US" sz="1600" dirty="0"/>
              <a:t>allowances </a:t>
            </a:r>
            <a:endParaRPr lang="en-US" sz="1600" dirty="0" smtClean="0"/>
          </a:p>
          <a:p>
            <a:pPr marL="0" indent="0" algn="ctr">
              <a:buNone/>
            </a:pPr>
            <a:endParaRPr lang="en-US" sz="1600" dirty="0"/>
          </a:p>
          <a:p>
            <a:pPr marL="0" indent="0">
              <a:buNone/>
            </a:pPr>
            <a:r>
              <a:rPr lang="en-US" sz="1600" b="1" u="sng" dirty="0"/>
              <a:t>In case travel costs, meals, accommodation costs or visa costs or any of these are covered by the daily allowance, the actual incurred expenditure related to the cost covered by daily allowance shall not be reimbursed.</a:t>
            </a:r>
            <a:r>
              <a:rPr lang="en-US" sz="1600" dirty="0"/>
              <a:t> </a:t>
            </a:r>
          </a:p>
        </p:txBody>
      </p:sp>
    </p:spTree>
    <p:extLst>
      <p:ext uri="{BB962C8B-B14F-4D97-AF65-F5344CB8AC3E}">
        <p14:creationId xmlns:p14="http://schemas.microsoft.com/office/powerpoint/2010/main" val="2319572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2158" y="457200"/>
            <a:ext cx="9326202" cy="6163055"/>
          </a:xfrm>
        </p:spPr>
        <p:txBody>
          <a:bodyPr>
            <a:normAutofit fontScale="77500" lnSpcReduction="20000"/>
          </a:bodyPr>
          <a:lstStyle/>
          <a:p>
            <a:pPr marL="0" indent="0" algn="ctr">
              <a:buNone/>
            </a:pPr>
            <a:r>
              <a:rPr lang="en-US" dirty="0"/>
              <a:t>Further eligibility rules: </a:t>
            </a:r>
            <a:endParaRPr lang="en-US" dirty="0" smtClean="0"/>
          </a:p>
          <a:p>
            <a:pPr marL="0" indent="0" algn="ctr">
              <a:buNone/>
            </a:pPr>
            <a:endParaRPr lang="en-US" dirty="0"/>
          </a:p>
          <a:p>
            <a:pPr algn="just"/>
            <a:r>
              <a:rPr lang="en-US" dirty="0"/>
              <a:t>Travel and accommodation costs must be clearly linked to the </a:t>
            </a:r>
            <a:r>
              <a:rPr lang="en-US" dirty="0" smtClean="0"/>
              <a:t>project.</a:t>
            </a:r>
            <a:endParaRPr lang="en-US" dirty="0"/>
          </a:p>
          <a:p>
            <a:pPr algn="just"/>
            <a:r>
              <a:rPr lang="en-US" dirty="0"/>
              <a:t> The duration of the travel shall be clearly linked to the concerned event/meeting and shall not be longer than from the day before to the day after the concerned meeting, unless it is clearly justified and documented. </a:t>
            </a:r>
          </a:p>
          <a:p>
            <a:pPr algn="just"/>
            <a:r>
              <a:rPr lang="en-US" dirty="0" smtClean="0"/>
              <a:t>It </a:t>
            </a:r>
            <a:r>
              <a:rPr lang="en-US" dirty="0"/>
              <a:t>is possible to report travel costs for employees of the PP who are not claiming any staff costs. In such cases the travel should be justified and connected to project activities.</a:t>
            </a:r>
          </a:p>
          <a:p>
            <a:pPr algn="just"/>
            <a:r>
              <a:rPr lang="en-US" dirty="0" smtClean="0"/>
              <a:t>Travel </a:t>
            </a:r>
            <a:r>
              <a:rPr lang="en-US" dirty="0"/>
              <a:t>and accommodation costs must be definitely borne by the partner’s institution as beneficiary. </a:t>
            </a:r>
          </a:p>
          <a:p>
            <a:pPr algn="just"/>
            <a:r>
              <a:rPr lang="en-US" dirty="0"/>
              <a:t>Travel costs of the Associated Strategic Partners (ASPs) are eligible, where the invoice and/or the relevant accounting document is addressed to the “sponsoring” Partner and it is directly paid or reimbursed by the financing Partner before submitting the expenditure for validation to the Controller </a:t>
            </a:r>
          </a:p>
          <a:p>
            <a:pPr algn="just"/>
            <a:r>
              <a:rPr lang="en-US" b="1" u="sng" dirty="0"/>
              <a:t>Travel and accommodation expenses of external experts and service providers shall be declared under the external expertise and services </a:t>
            </a:r>
            <a:r>
              <a:rPr lang="en-US" b="1" u="sng" dirty="0" smtClean="0"/>
              <a:t>costs. </a:t>
            </a:r>
            <a:endParaRPr lang="en-US" dirty="0"/>
          </a:p>
          <a:p>
            <a:pPr algn="just"/>
            <a:r>
              <a:rPr lang="en-US" dirty="0"/>
              <a:t>Daily allowances are eligible according to national legislation/internal rules of the partner’s </a:t>
            </a:r>
            <a:r>
              <a:rPr lang="en-US" dirty="0" err="1"/>
              <a:t>organisation</a:t>
            </a:r>
            <a:r>
              <a:rPr lang="en-US" dirty="0"/>
              <a:t>. </a:t>
            </a:r>
          </a:p>
          <a:p>
            <a:pPr algn="just"/>
            <a:r>
              <a:rPr lang="en-US" dirty="0"/>
              <a:t>Daily allowances are eligible for ASPs under condition that the relevant internal rules of the sponsoring Partner’s institution make possible such payment, it shall be according to the rules of the Sponsoring Partner’ institution for its own </a:t>
            </a:r>
            <a:r>
              <a:rPr lang="en-US" dirty="0" smtClean="0"/>
              <a:t>employees.</a:t>
            </a:r>
            <a:endParaRPr lang="en-US" dirty="0"/>
          </a:p>
          <a:p>
            <a:pPr algn="just"/>
            <a:r>
              <a:rPr lang="en-US" dirty="0" smtClean="0"/>
              <a:t>The </a:t>
            </a:r>
            <a:r>
              <a:rPr lang="en-US" dirty="0"/>
              <a:t>most economical way of transport should be used. B</a:t>
            </a:r>
            <a:r>
              <a:rPr lang="en-US" dirty="0" smtClean="0"/>
              <a:t>usiness </a:t>
            </a:r>
            <a:r>
              <a:rPr lang="en-US" dirty="0"/>
              <a:t>or first class tickets are not eligible. Business or first class tickets can be accepted only in exceptional cases, if cost effectiveness and efficiency can be clearly proved with documented booking </a:t>
            </a:r>
            <a:r>
              <a:rPr lang="en-US" dirty="0" smtClean="0"/>
              <a:t>options. </a:t>
            </a:r>
            <a:endParaRPr lang="en-US" dirty="0"/>
          </a:p>
          <a:p>
            <a:pPr algn="just"/>
            <a:r>
              <a:rPr lang="en-US" dirty="0"/>
              <a:t>Taxi costs are eligible in case they are well justified</a:t>
            </a:r>
          </a:p>
          <a:p>
            <a:pPr algn="just"/>
            <a:r>
              <a:rPr lang="en-US" dirty="0"/>
              <a:t>Car rental is eligible in exceptional cases and in justified circumstances </a:t>
            </a:r>
          </a:p>
          <a:p>
            <a:pPr algn="just"/>
            <a:r>
              <a:rPr lang="en-US" dirty="0"/>
              <a:t>Costs for flight carbon offsetting are eligible </a:t>
            </a:r>
            <a:r>
              <a:rPr lang="en-US" dirty="0" smtClean="0"/>
              <a:t>if the </a:t>
            </a:r>
            <a:r>
              <a:rPr lang="en-US" dirty="0"/>
              <a:t>costs are included in the same invoice of the flight.</a:t>
            </a:r>
          </a:p>
          <a:p>
            <a:pPr algn="just"/>
            <a:r>
              <a:rPr lang="en-US" dirty="0"/>
              <a:t>Cancelation fees of travel costs are eligible in case of force majeure.</a:t>
            </a:r>
          </a:p>
        </p:txBody>
      </p:sp>
    </p:spTree>
    <p:extLst>
      <p:ext uri="{BB962C8B-B14F-4D97-AF65-F5344CB8AC3E}">
        <p14:creationId xmlns:p14="http://schemas.microsoft.com/office/powerpoint/2010/main" val="10817800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dirty="0" smtClean="0"/>
              <a:t>External expertise or service costs </a:t>
            </a:r>
            <a:endParaRPr lang="en-US" sz="2400" dirty="0"/>
          </a:p>
        </p:txBody>
      </p:sp>
      <p:sp>
        <p:nvSpPr>
          <p:cNvPr id="4" name="Text Placeholder 3"/>
          <p:cNvSpPr>
            <a:spLocks noGrp="1"/>
          </p:cNvSpPr>
          <p:nvPr>
            <p:ph type="body" idx="1"/>
          </p:nvPr>
        </p:nvSpPr>
        <p:spPr>
          <a:xfrm>
            <a:off x="1130160" y="1097281"/>
            <a:ext cx="7691015" cy="833120"/>
          </a:xfrm>
        </p:spPr>
        <p:txBody>
          <a:bodyPr/>
          <a:lstStyle/>
          <a:p>
            <a:pPr algn="just"/>
            <a:r>
              <a:rPr lang="en-US" sz="1600" dirty="0"/>
              <a:t>Expenditure on external expertise and service costs shall be limited to the following services and expertise provided by a public or private law body or a natural person other than the beneficiaries of the project</a:t>
            </a:r>
            <a:r>
              <a:rPr lang="en-US" sz="1600" dirty="0" smtClean="0"/>
              <a:t>:</a:t>
            </a:r>
            <a:endParaRPr lang="en-US" sz="1600" dirty="0"/>
          </a:p>
        </p:txBody>
      </p:sp>
      <p:sp>
        <p:nvSpPr>
          <p:cNvPr id="3" name="Content Placeholder 2"/>
          <p:cNvSpPr>
            <a:spLocks noGrp="1"/>
          </p:cNvSpPr>
          <p:nvPr>
            <p:ph sz="half" idx="2"/>
          </p:nvPr>
        </p:nvSpPr>
        <p:spPr>
          <a:xfrm>
            <a:off x="675745" y="2176272"/>
            <a:ext cx="4185623" cy="4453127"/>
          </a:xfrm>
        </p:spPr>
        <p:txBody>
          <a:bodyPr>
            <a:normAutofit fontScale="92500" lnSpcReduction="20000"/>
          </a:bodyPr>
          <a:lstStyle/>
          <a:p>
            <a:pPr algn="just"/>
            <a:r>
              <a:rPr lang="en-US" sz="1600" dirty="0" smtClean="0"/>
              <a:t>Studies </a:t>
            </a:r>
            <a:r>
              <a:rPr lang="en-US" sz="1600" dirty="0"/>
              <a:t>or </a:t>
            </a:r>
            <a:r>
              <a:rPr lang="en-US" sz="1600" dirty="0" smtClean="0"/>
              <a:t>surveys; </a:t>
            </a:r>
          </a:p>
          <a:p>
            <a:pPr algn="just"/>
            <a:r>
              <a:rPr lang="en-US" sz="1600" dirty="0" smtClean="0"/>
              <a:t>Training; </a:t>
            </a:r>
          </a:p>
          <a:p>
            <a:pPr algn="just"/>
            <a:r>
              <a:rPr lang="en-US" sz="1600" dirty="0" smtClean="0"/>
              <a:t>Translations; </a:t>
            </a:r>
          </a:p>
          <a:p>
            <a:pPr algn="just"/>
            <a:r>
              <a:rPr lang="en-US" sz="1600" dirty="0" smtClean="0"/>
              <a:t>IT </a:t>
            </a:r>
            <a:r>
              <a:rPr lang="en-US" sz="1600" dirty="0"/>
              <a:t>systems and website, development, modifications and </a:t>
            </a:r>
            <a:r>
              <a:rPr lang="en-US" sz="1600" dirty="0" smtClean="0"/>
              <a:t>updates; </a:t>
            </a:r>
          </a:p>
          <a:p>
            <a:pPr algn="just"/>
            <a:r>
              <a:rPr lang="en-US" sz="1600" dirty="0" smtClean="0"/>
              <a:t>Promotion</a:t>
            </a:r>
            <a:r>
              <a:rPr lang="en-US" sz="1600" dirty="0"/>
              <a:t>, communication, publicity or information linked to the </a:t>
            </a:r>
            <a:r>
              <a:rPr lang="en-US" sz="1600" dirty="0" smtClean="0"/>
              <a:t>project; </a:t>
            </a:r>
          </a:p>
          <a:p>
            <a:pPr algn="just"/>
            <a:r>
              <a:rPr lang="en-US" sz="1600" dirty="0" smtClean="0"/>
              <a:t>Financial management; </a:t>
            </a:r>
          </a:p>
          <a:p>
            <a:pPr algn="just"/>
            <a:r>
              <a:rPr lang="en-US" sz="1600" dirty="0" smtClean="0"/>
              <a:t>Services </a:t>
            </a:r>
            <a:r>
              <a:rPr lang="en-US" sz="1600" dirty="0"/>
              <a:t>related to the </a:t>
            </a:r>
            <a:r>
              <a:rPr lang="en-US" sz="1600" dirty="0" err="1"/>
              <a:t>organisation</a:t>
            </a:r>
            <a:r>
              <a:rPr lang="en-US" sz="1600" dirty="0"/>
              <a:t> and implementation of events or meetings (including rent, catering or interpretation</a:t>
            </a:r>
            <a:r>
              <a:rPr lang="en-US" sz="1600" dirty="0" smtClean="0"/>
              <a:t>);</a:t>
            </a:r>
          </a:p>
          <a:p>
            <a:pPr algn="just"/>
            <a:r>
              <a:rPr lang="en-US" sz="1600" dirty="0" smtClean="0"/>
              <a:t> Participation </a:t>
            </a:r>
            <a:r>
              <a:rPr lang="en-US" sz="1600" dirty="0"/>
              <a:t>in events (e.g. registration fees</a:t>
            </a:r>
            <a:r>
              <a:rPr lang="en-US" sz="1600" dirty="0" smtClean="0"/>
              <a:t>); Legal </a:t>
            </a:r>
            <a:r>
              <a:rPr lang="en-US" sz="1600" dirty="0"/>
              <a:t>consultancy and notarial services, technical and financial expertise, other consultancy and accountancy </a:t>
            </a:r>
            <a:r>
              <a:rPr lang="en-US" sz="1600" dirty="0" smtClean="0"/>
              <a:t>services; </a:t>
            </a:r>
            <a:endParaRPr lang="en-US" sz="1600" dirty="0"/>
          </a:p>
        </p:txBody>
      </p:sp>
      <p:sp>
        <p:nvSpPr>
          <p:cNvPr id="6" name="Content Placeholder 5"/>
          <p:cNvSpPr>
            <a:spLocks noGrp="1"/>
          </p:cNvSpPr>
          <p:nvPr>
            <p:ph sz="quarter" idx="4"/>
          </p:nvPr>
        </p:nvSpPr>
        <p:spPr>
          <a:xfrm>
            <a:off x="5088384" y="2176273"/>
            <a:ext cx="4185617" cy="4453126"/>
          </a:xfrm>
        </p:spPr>
        <p:txBody>
          <a:bodyPr>
            <a:normAutofit/>
          </a:bodyPr>
          <a:lstStyle/>
          <a:p>
            <a:pPr algn="just"/>
            <a:r>
              <a:rPr lang="en-US" sz="1500" dirty="0"/>
              <a:t>Intellectual property rights</a:t>
            </a:r>
            <a:r>
              <a:rPr lang="en-US" sz="1500" dirty="0" smtClean="0"/>
              <a:t>;</a:t>
            </a:r>
          </a:p>
          <a:p>
            <a:pPr algn="just"/>
            <a:r>
              <a:rPr lang="en-US" sz="1500" dirty="0" smtClean="0"/>
              <a:t> </a:t>
            </a:r>
            <a:r>
              <a:rPr lang="en-US" sz="1500" dirty="0"/>
              <a:t>Verifications: </a:t>
            </a:r>
            <a:r>
              <a:rPr lang="en-US" sz="1500" dirty="0" err="1"/>
              <a:t>Externalised</a:t>
            </a:r>
            <a:r>
              <a:rPr lang="en-US" sz="1500" dirty="0"/>
              <a:t> control activities for the verification of the project expenditure by </a:t>
            </a:r>
            <a:r>
              <a:rPr lang="en-US" sz="1500" dirty="0" err="1"/>
              <a:t>authorised</a:t>
            </a:r>
            <a:r>
              <a:rPr lang="en-US" sz="1500" dirty="0"/>
              <a:t> national controllers </a:t>
            </a:r>
            <a:r>
              <a:rPr lang="en-US" sz="1500" i="1" u="sng" dirty="0"/>
              <a:t>where it is relevant for the control system of the concerned Partner State; </a:t>
            </a:r>
            <a:r>
              <a:rPr lang="en-US" sz="1500" dirty="0"/>
              <a:t> </a:t>
            </a:r>
            <a:endParaRPr lang="en-US" sz="1500" dirty="0" smtClean="0"/>
          </a:p>
          <a:p>
            <a:pPr algn="just"/>
            <a:r>
              <a:rPr lang="en-US" sz="1500" dirty="0" smtClean="0"/>
              <a:t>The </a:t>
            </a:r>
            <a:r>
              <a:rPr lang="en-US" sz="1500" dirty="0"/>
              <a:t>provision of guarantees by a bank or other financial institution where required by Union or national law or in a programming document adopted by the monitoring committee; </a:t>
            </a:r>
            <a:endParaRPr lang="en-US" sz="1500" dirty="0" smtClean="0"/>
          </a:p>
          <a:p>
            <a:pPr algn="just"/>
            <a:r>
              <a:rPr lang="en-US" sz="1500" dirty="0" smtClean="0"/>
              <a:t>Travel </a:t>
            </a:r>
            <a:r>
              <a:rPr lang="en-US" sz="1500" dirty="0"/>
              <a:t>and accommodation for external experts, speakers, chairpersons of meetings and service providers</a:t>
            </a:r>
          </a:p>
        </p:txBody>
      </p:sp>
    </p:spTree>
    <p:extLst>
      <p:ext uri="{BB962C8B-B14F-4D97-AF65-F5344CB8AC3E}">
        <p14:creationId xmlns:p14="http://schemas.microsoft.com/office/powerpoint/2010/main" val="8978776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292608"/>
            <a:ext cx="8596668" cy="5925311"/>
          </a:xfrm>
        </p:spPr>
        <p:txBody>
          <a:bodyPr>
            <a:normAutofit/>
          </a:bodyPr>
          <a:lstStyle/>
          <a:p>
            <a:pPr marL="0" indent="0" algn="ctr">
              <a:buNone/>
            </a:pPr>
            <a:r>
              <a:rPr lang="en-US" sz="1600" dirty="0"/>
              <a:t>Supporting documents: </a:t>
            </a:r>
            <a:endParaRPr lang="en-US" sz="1600" dirty="0" smtClean="0"/>
          </a:p>
          <a:p>
            <a:pPr marL="0" indent="0" algn="just">
              <a:buNone/>
            </a:pPr>
            <a:endParaRPr lang="en-US" sz="1600" dirty="0"/>
          </a:p>
          <a:p>
            <a:pPr algn="just"/>
            <a:r>
              <a:rPr lang="en-US" sz="1600" dirty="0"/>
              <a:t>List of staff working on the project. </a:t>
            </a:r>
          </a:p>
          <a:p>
            <a:pPr algn="just"/>
            <a:r>
              <a:rPr lang="en-US" sz="1600" dirty="0"/>
              <a:t>Agenda or similar document </a:t>
            </a:r>
          </a:p>
          <a:p>
            <a:pPr algn="just"/>
            <a:r>
              <a:rPr lang="en-US" sz="1600" dirty="0" err="1"/>
              <a:t>Authorisation</a:t>
            </a:r>
            <a:r>
              <a:rPr lang="en-US" sz="1600" dirty="0"/>
              <a:t> of the mission (if obligatory according to national/ institutional rules) </a:t>
            </a:r>
          </a:p>
          <a:p>
            <a:pPr algn="just"/>
            <a:r>
              <a:rPr lang="en-US" sz="1600" dirty="0"/>
              <a:t>Mission report signed by the travelling person </a:t>
            </a:r>
          </a:p>
          <a:p>
            <a:pPr algn="just"/>
            <a:r>
              <a:rPr lang="en-US" sz="1600" dirty="0"/>
              <a:t>If relevant: any other proof of participation (e.g. minutes of the meeting, event /signed list of participants/ email confirmation, etc.) </a:t>
            </a:r>
          </a:p>
          <a:p>
            <a:pPr algn="just"/>
            <a:r>
              <a:rPr lang="en-US" sz="1600" dirty="0"/>
              <a:t>Invoices or documents of equivalent probative value (hotel invoices, bus/train/plane tickets, etc.) </a:t>
            </a:r>
          </a:p>
          <a:p>
            <a:pPr algn="just"/>
            <a:r>
              <a:rPr lang="en-US" sz="1600" dirty="0"/>
              <a:t>In case of use of company/private car, calculation sheet according to national or institutional rules stating at least the distance, the unit rate and the total costs of the travel </a:t>
            </a:r>
          </a:p>
          <a:p>
            <a:pPr algn="just"/>
            <a:r>
              <a:rPr lang="en-US" sz="1600" dirty="0"/>
              <a:t>Payslip/accounting documents on daily allowance/per diems </a:t>
            </a:r>
          </a:p>
          <a:p>
            <a:pPr algn="just"/>
            <a:r>
              <a:rPr lang="en-US" sz="1600" dirty="0"/>
              <a:t>Proof of payment of travel and accommodation costs (e.g. bank statements) </a:t>
            </a:r>
          </a:p>
          <a:p>
            <a:pPr algn="just"/>
            <a:r>
              <a:rPr lang="en-US" sz="1600" dirty="0"/>
              <a:t>Proof of reimbursement of travel and accommodation expenditure to staff, in case the staff members pre-financed the expenditure</a:t>
            </a:r>
          </a:p>
        </p:txBody>
      </p:sp>
    </p:spTree>
    <p:extLst>
      <p:ext uri="{BB962C8B-B14F-4D97-AF65-F5344CB8AC3E}">
        <p14:creationId xmlns:p14="http://schemas.microsoft.com/office/powerpoint/2010/main" val="4720269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677334" y="429768"/>
            <a:ext cx="8596668" cy="6172200"/>
          </a:xfrm>
        </p:spPr>
        <p:txBody>
          <a:bodyPr>
            <a:normAutofit/>
          </a:bodyPr>
          <a:lstStyle/>
          <a:p>
            <a:pPr marL="0" indent="0" algn="ctr">
              <a:buNone/>
            </a:pPr>
            <a:r>
              <a:rPr lang="en-US" sz="1500" u="sng" dirty="0" smtClean="0"/>
              <a:t>Other </a:t>
            </a:r>
            <a:r>
              <a:rPr lang="en-US" sz="1500" u="sng" dirty="0"/>
              <a:t>specific expertise and services needed for the given project Further eligibility </a:t>
            </a:r>
            <a:r>
              <a:rPr lang="en-US" sz="1500" u="sng" dirty="0" smtClean="0"/>
              <a:t>rules</a:t>
            </a:r>
          </a:p>
          <a:p>
            <a:pPr marL="0" indent="0" algn="ctr">
              <a:buNone/>
            </a:pPr>
            <a:endParaRPr lang="en-US" sz="1500" u="sng" dirty="0"/>
          </a:p>
          <a:p>
            <a:pPr algn="just"/>
            <a:r>
              <a:rPr lang="en-US" sz="1500" dirty="0"/>
              <a:t>Applicable public procurement rules must be respected. PPs from EU countries shall comply with the relevant EU and national public procurement law in force. </a:t>
            </a:r>
          </a:p>
          <a:p>
            <a:pPr algn="just"/>
            <a:r>
              <a:rPr lang="en-US" sz="1500" dirty="0"/>
              <a:t>Programme specific rules shall be applied by the PPs from EU countries in case of procurements between 10,000 EUR (excluding VAT) and the national public procurement </a:t>
            </a:r>
            <a:r>
              <a:rPr lang="en-US" sz="1500" dirty="0" smtClean="0"/>
              <a:t>thresholds </a:t>
            </a:r>
            <a:endParaRPr lang="en-US" sz="1500" dirty="0"/>
          </a:p>
          <a:p>
            <a:r>
              <a:rPr lang="en-US" sz="1500" dirty="0" smtClean="0"/>
              <a:t>PPs </a:t>
            </a:r>
            <a:r>
              <a:rPr lang="en-US" sz="1500" dirty="0"/>
              <a:t>and their employees shall not be contracted by another </a:t>
            </a:r>
            <a:r>
              <a:rPr lang="en-US" sz="1500" dirty="0" smtClean="0"/>
              <a:t>PP </a:t>
            </a:r>
            <a:r>
              <a:rPr lang="en-US" sz="1500" dirty="0"/>
              <a:t>within the same project as an external expert or a subcontractor. </a:t>
            </a:r>
          </a:p>
          <a:p>
            <a:r>
              <a:rPr lang="en-US" sz="1500" dirty="0"/>
              <a:t>The stakeholders’ travel and accommodation costs not provisioned in the AF needs approval from the MA/JS. </a:t>
            </a:r>
          </a:p>
          <a:p>
            <a:r>
              <a:rPr lang="en-US" sz="1500" dirty="0"/>
              <a:t>If applicable, the deliverables shall respect the information and publicity requirements of the DRP. </a:t>
            </a:r>
          </a:p>
          <a:p>
            <a:pPr marL="0" indent="0" algn="ctr">
              <a:buNone/>
            </a:pPr>
            <a:r>
              <a:rPr lang="en-US" sz="1500" u="sng" dirty="0" smtClean="0"/>
              <a:t>Programme </a:t>
            </a:r>
            <a:r>
              <a:rPr lang="en-US" sz="1500" u="sng" dirty="0"/>
              <a:t>rules on project logo and website </a:t>
            </a:r>
            <a:r>
              <a:rPr lang="en-US" sz="1500" u="sng" dirty="0" smtClean="0"/>
              <a:t>development </a:t>
            </a:r>
            <a:endParaRPr lang="en-US" sz="1500" u="sng" dirty="0"/>
          </a:p>
          <a:p>
            <a:pPr algn="just"/>
            <a:r>
              <a:rPr lang="en-US" sz="1500" dirty="0" smtClean="0"/>
              <a:t>In </a:t>
            </a:r>
            <a:r>
              <a:rPr lang="en-US" sz="1500" dirty="0"/>
              <a:t>general, DRP projects are not allowed to develop their own project logo. They have to use instead the </a:t>
            </a:r>
            <a:r>
              <a:rPr lang="en-US" sz="1500" dirty="0" err="1"/>
              <a:t>programme</a:t>
            </a:r>
            <a:r>
              <a:rPr lang="en-US" sz="1500" dirty="0"/>
              <a:t> logo including the reference to the project acronym below. </a:t>
            </a:r>
          </a:p>
          <a:p>
            <a:pPr algn="just"/>
            <a:r>
              <a:rPr lang="en-US" sz="1500" dirty="0" smtClean="0"/>
              <a:t>DRP </a:t>
            </a:r>
            <a:r>
              <a:rPr lang="en-US" sz="1500" dirty="0"/>
              <a:t>projects are not allowed to create their own website but to use the one hosted in the </a:t>
            </a:r>
            <a:r>
              <a:rPr lang="en-US" sz="1500" dirty="0" err="1"/>
              <a:t>programme</a:t>
            </a:r>
            <a:r>
              <a:rPr lang="en-US" sz="1500" dirty="0"/>
              <a:t> website. In exceptional cases, projects might still develop a separate website for tools or products with a life reaching beyond the project and being a project output itself and not a simple communication tool. In the event that this separate website is approved, the project will be required to follow the </a:t>
            </a:r>
            <a:r>
              <a:rPr lang="en-US" sz="1500" dirty="0" err="1"/>
              <a:t>programme’s</a:t>
            </a:r>
            <a:r>
              <a:rPr lang="en-US" sz="1500" dirty="0"/>
              <a:t> visual guidelines.</a:t>
            </a:r>
          </a:p>
        </p:txBody>
      </p:sp>
    </p:spTree>
    <p:extLst>
      <p:ext uri="{BB962C8B-B14F-4D97-AF65-F5344CB8AC3E}">
        <p14:creationId xmlns:p14="http://schemas.microsoft.com/office/powerpoint/2010/main" val="6293727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786385"/>
            <a:ext cx="8596668" cy="5254978"/>
          </a:xfrm>
        </p:spPr>
        <p:txBody>
          <a:bodyPr>
            <a:normAutofit/>
          </a:bodyPr>
          <a:lstStyle/>
          <a:p>
            <a:pPr marL="0" indent="0" algn="ctr">
              <a:buNone/>
            </a:pPr>
            <a:r>
              <a:rPr lang="en-US" sz="1600" u="sng" dirty="0"/>
              <a:t>Supporting </a:t>
            </a:r>
            <a:r>
              <a:rPr lang="en-US" sz="1600" u="sng" dirty="0" smtClean="0"/>
              <a:t>documents</a:t>
            </a:r>
          </a:p>
          <a:p>
            <a:pPr marL="0" indent="0" algn="ctr">
              <a:buNone/>
            </a:pPr>
            <a:endParaRPr lang="en-US" sz="1600" dirty="0"/>
          </a:p>
          <a:p>
            <a:r>
              <a:rPr lang="en-US" sz="1600" dirty="0"/>
              <a:t>Selection of the external expert/service provider: Evidence of the selection process, in compliance with the applicable EU, national and internal public procurement rules. Any changes to the contract must comply with the public procurement rules and must be documented; </a:t>
            </a:r>
          </a:p>
          <a:p>
            <a:r>
              <a:rPr lang="en-US" sz="1600" dirty="0" smtClean="0"/>
              <a:t>Selected </a:t>
            </a:r>
            <a:r>
              <a:rPr lang="en-US" sz="1600" dirty="0"/>
              <a:t>offer; </a:t>
            </a:r>
          </a:p>
          <a:p>
            <a:r>
              <a:rPr lang="en-US" sz="1600" dirty="0" smtClean="0"/>
              <a:t>Service </a:t>
            </a:r>
            <a:r>
              <a:rPr lang="en-US" sz="1600" dirty="0"/>
              <a:t>contract, or where it is relevant order for the service </a:t>
            </a:r>
          </a:p>
          <a:p>
            <a:r>
              <a:rPr lang="en-US" sz="1600" dirty="0" smtClean="0"/>
              <a:t>Invoices </a:t>
            </a:r>
            <a:r>
              <a:rPr lang="en-US" sz="1600" dirty="0"/>
              <a:t>or documents of equivalent probative value providing all necessary information in line with applicable accounting rules </a:t>
            </a:r>
          </a:p>
          <a:p>
            <a:r>
              <a:rPr lang="en-US" sz="1600" dirty="0" smtClean="0"/>
              <a:t>Proof </a:t>
            </a:r>
            <a:r>
              <a:rPr lang="en-US" sz="1600" dirty="0"/>
              <a:t>of payment; </a:t>
            </a:r>
          </a:p>
          <a:p>
            <a:r>
              <a:rPr lang="en-US" sz="1600" dirty="0" smtClean="0"/>
              <a:t>Calculation </a:t>
            </a:r>
            <a:r>
              <a:rPr lang="en-US" sz="1600" dirty="0"/>
              <a:t>method showing the share allocated to the project and justification of the share allocated (only in case of experts and services that are not exclusively contracted for the project); </a:t>
            </a:r>
          </a:p>
          <a:p>
            <a:r>
              <a:rPr lang="en-US" sz="1600" dirty="0" smtClean="0"/>
              <a:t>Deliverables </a:t>
            </a:r>
            <a:r>
              <a:rPr lang="en-US" sz="1600" dirty="0"/>
              <a:t>and other relevant evidence of the work carried out by external experts</a:t>
            </a:r>
          </a:p>
        </p:txBody>
      </p:sp>
    </p:spTree>
    <p:extLst>
      <p:ext uri="{BB962C8B-B14F-4D97-AF65-F5344CB8AC3E}">
        <p14:creationId xmlns:p14="http://schemas.microsoft.com/office/powerpoint/2010/main" val="34356491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33400"/>
          </a:xfrm>
        </p:spPr>
        <p:txBody>
          <a:bodyPr>
            <a:normAutofit/>
          </a:bodyPr>
          <a:lstStyle/>
          <a:p>
            <a:pPr algn="ctr"/>
            <a:r>
              <a:rPr lang="en-US" sz="2400" dirty="0" smtClean="0"/>
              <a:t>Legal Framework</a:t>
            </a:r>
            <a:endParaRPr lang="en-US" sz="2400" dirty="0"/>
          </a:p>
        </p:txBody>
      </p:sp>
      <p:sp>
        <p:nvSpPr>
          <p:cNvPr id="3" name="Content Placeholder 2"/>
          <p:cNvSpPr>
            <a:spLocks noGrp="1"/>
          </p:cNvSpPr>
          <p:nvPr>
            <p:ph idx="1"/>
          </p:nvPr>
        </p:nvSpPr>
        <p:spPr>
          <a:xfrm>
            <a:off x="677334" y="2160589"/>
            <a:ext cx="6875610" cy="1304987"/>
          </a:xfrm>
        </p:spPr>
        <p:txBody>
          <a:bodyPr>
            <a:normAutofit/>
          </a:bodyPr>
          <a:lstStyle/>
          <a:p>
            <a:pPr lvl="0" algn="just"/>
            <a:r>
              <a:rPr lang="en-US" sz="1600" dirty="0"/>
              <a:t>Regulation (EU) 2021/1060 (Common Provisions Regulation - CPR); </a:t>
            </a:r>
          </a:p>
          <a:p>
            <a:pPr lvl="0" algn="just"/>
            <a:r>
              <a:rPr lang="en-US" sz="1600" dirty="0"/>
              <a:t>Regulation (EU) 2021/1058 (ERDF Regulation); </a:t>
            </a:r>
          </a:p>
          <a:p>
            <a:pPr algn="just"/>
            <a:r>
              <a:rPr lang="en-US" sz="1600" dirty="0"/>
              <a:t>Regulation (EU) 2021/1059 (</a:t>
            </a:r>
            <a:r>
              <a:rPr lang="en-US" sz="1600" dirty="0" err="1"/>
              <a:t>Interreg</a:t>
            </a:r>
            <a:r>
              <a:rPr lang="en-US" sz="1600" dirty="0"/>
              <a:t> </a:t>
            </a:r>
            <a:r>
              <a:rPr lang="en-US" sz="1600" dirty="0" smtClean="0"/>
              <a:t>Regulation).</a:t>
            </a:r>
            <a:endParaRPr lang="en-US" sz="1600" dirty="0"/>
          </a:p>
        </p:txBody>
      </p:sp>
      <p:sp>
        <p:nvSpPr>
          <p:cNvPr id="4" name="Right Arrow 3"/>
          <p:cNvSpPr/>
          <p:nvPr/>
        </p:nvSpPr>
        <p:spPr>
          <a:xfrm rot="9644804">
            <a:off x="7160710" y="316450"/>
            <a:ext cx="4226583" cy="27244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2"/>
          <p:cNvSpPr txBox="1">
            <a:spLocks/>
          </p:cNvSpPr>
          <p:nvPr/>
        </p:nvSpPr>
        <p:spPr>
          <a:xfrm rot="20449972">
            <a:off x="7776617" y="1049243"/>
            <a:ext cx="3921738" cy="2024664"/>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en-US" sz="1600" dirty="0"/>
              <a:t>The list of regulations is not exhaustive and in case of amendment of the above regulations the latest version applies</a:t>
            </a:r>
            <a:endParaRPr lang="en-US" sz="1600" dirty="0" smtClean="0"/>
          </a:p>
        </p:txBody>
      </p:sp>
      <p:sp>
        <p:nvSpPr>
          <p:cNvPr id="6" name="Content Placeholder 2"/>
          <p:cNvSpPr txBox="1">
            <a:spLocks/>
          </p:cNvSpPr>
          <p:nvPr/>
        </p:nvSpPr>
        <p:spPr>
          <a:xfrm>
            <a:off x="802302" y="3661590"/>
            <a:ext cx="6875610" cy="2117418"/>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en-US" sz="1600" b="1" dirty="0"/>
              <a:t>Hierarchy of rules: </a:t>
            </a:r>
            <a:endParaRPr lang="en-US" sz="1600" dirty="0"/>
          </a:p>
          <a:p>
            <a:pPr algn="just"/>
            <a:r>
              <a:rPr lang="en-US" sz="1600" dirty="0"/>
              <a:t>1. EU rules on eligibility as set out in the CPR, ERDF Regulation and </a:t>
            </a:r>
            <a:r>
              <a:rPr lang="en-US" sz="1600" dirty="0" err="1"/>
              <a:t>Interreg</a:t>
            </a:r>
            <a:r>
              <a:rPr lang="en-US" sz="1600" dirty="0"/>
              <a:t> Regulation; </a:t>
            </a:r>
          </a:p>
          <a:p>
            <a:pPr algn="just"/>
            <a:r>
              <a:rPr lang="en-US" sz="1600" dirty="0"/>
              <a:t>2. Programme eligibility rules; </a:t>
            </a:r>
          </a:p>
          <a:p>
            <a:pPr algn="just"/>
            <a:r>
              <a:rPr lang="en-US" sz="1600" dirty="0"/>
              <a:t>3. National (including institutional) eligibility rules.</a:t>
            </a:r>
          </a:p>
        </p:txBody>
      </p:sp>
      <p:sp>
        <p:nvSpPr>
          <p:cNvPr id="8" name="Right Arrow 7"/>
          <p:cNvSpPr/>
          <p:nvPr/>
        </p:nvSpPr>
        <p:spPr>
          <a:xfrm rot="10800000">
            <a:off x="6537960" y="4427356"/>
            <a:ext cx="4206240" cy="20465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2"/>
          <p:cNvSpPr txBox="1">
            <a:spLocks/>
          </p:cNvSpPr>
          <p:nvPr/>
        </p:nvSpPr>
        <p:spPr>
          <a:xfrm>
            <a:off x="6985162" y="5006478"/>
            <a:ext cx="3759038" cy="1304987"/>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en-US" sz="1600" dirty="0"/>
              <a:t>Such rules only apply for matters not covered by eligibility rules set in the EU and </a:t>
            </a:r>
            <a:r>
              <a:rPr lang="en-US" sz="1600" dirty="0" err="1"/>
              <a:t>programme</a:t>
            </a:r>
            <a:r>
              <a:rPr lang="en-US" sz="1600" dirty="0"/>
              <a:t> rules.</a:t>
            </a:r>
          </a:p>
        </p:txBody>
      </p:sp>
    </p:spTree>
    <p:extLst>
      <p:ext uri="{BB962C8B-B14F-4D97-AF65-F5344CB8AC3E}">
        <p14:creationId xmlns:p14="http://schemas.microsoft.com/office/powerpoint/2010/main" val="24331950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496824"/>
          </a:xfrm>
        </p:spPr>
        <p:txBody>
          <a:bodyPr>
            <a:normAutofit/>
          </a:bodyPr>
          <a:lstStyle/>
          <a:p>
            <a:pPr algn="ctr"/>
            <a:r>
              <a:rPr lang="en-US" sz="2400" dirty="0" smtClean="0"/>
              <a:t>Equipment costs</a:t>
            </a:r>
            <a:endParaRPr lang="en-US" sz="2400" dirty="0"/>
          </a:p>
        </p:txBody>
      </p:sp>
      <p:sp>
        <p:nvSpPr>
          <p:cNvPr id="3" name="Content Placeholder 2"/>
          <p:cNvSpPr>
            <a:spLocks noGrp="1"/>
          </p:cNvSpPr>
          <p:nvPr>
            <p:ph idx="1"/>
          </p:nvPr>
        </p:nvSpPr>
        <p:spPr>
          <a:xfrm>
            <a:off x="677334" y="1353313"/>
            <a:ext cx="8596668" cy="4688050"/>
          </a:xfrm>
        </p:spPr>
        <p:txBody>
          <a:bodyPr>
            <a:normAutofit/>
          </a:bodyPr>
          <a:lstStyle/>
          <a:p>
            <a:pPr marL="0" indent="0" algn="just">
              <a:buNone/>
            </a:pPr>
            <a:r>
              <a:rPr lang="en-US" sz="1600" dirty="0"/>
              <a:t>Purchase, rent or lease of equipment costs is eligible in case it is necessary for the project implementation and is foreseen in the approved AF. </a:t>
            </a:r>
          </a:p>
          <a:p>
            <a:r>
              <a:rPr lang="en-US" sz="1600" dirty="0" smtClean="0"/>
              <a:t>Office </a:t>
            </a:r>
            <a:r>
              <a:rPr lang="en-US" sz="1600" dirty="0"/>
              <a:t>equipment </a:t>
            </a:r>
          </a:p>
          <a:p>
            <a:r>
              <a:rPr lang="en-US" sz="1600" dirty="0" smtClean="0"/>
              <a:t>IT </a:t>
            </a:r>
            <a:r>
              <a:rPr lang="en-US" sz="1600" dirty="0"/>
              <a:t>hardware and software </a:t>
            </a:r>
          </a:p>
          <a:p>
            <a:r>
              <a:rPr lang="en-US" sz="1600" dirty="0" smtClean="0"/>
              <a:t>Furniture </a:t>
            </a:r>
            <a:r>
              <a:rPr lang="en-US" sz="1600" dirty="0"/>
              <a:t>and fittings </a:t>
            </a:r>
          </a:p>
          <a:p>
            <a:r>
              <a:rPr lang="en-US" sz="1600" dirty="0" smtClean="0"/>
              <a:t>Laboratory </a:t>
            </a:r>
            <a:r>
              <a:rPr lang="en-US" sz="1600" dirty="0"/>
              <a:t>equipment </a:t>
            </a:r>
          </a:p>
          <a:p>
            <a:r>
              <a:rPr lang="en-US" sz="1600" dirty="0" smtClean="0"/>
              <a:t>Machines </a:t>
            </a:r>
            <a:r>
              <a:rPr lang="en-US" sz="1600" dirty="0"/>
              <a:t>and instruments </a:t>
            </a:r>
          </a:p>
          <a:p>
            <a:r>
              <a:rPr lang="en-US" sz="1600" dirty="0" smtClean="0"/>
              <a:t>Tools </a:t>
            </a:r>
            <a:r>
              <a:rPr lang="en-US" sz="1600" dirty="0"/>
              <a:t>or devices </a:t>
            </a:r>
          </a:p>
          <a:p>
            <a:r>
              <a:rPr lang="en-US" sz="1600" dirty="0" smtClean="0"/>
              <a:t>Vehicles</a:t>
            </a:r>
            <a:endParaRPr lang="en-US" sz="1600" dirty="0"/>
          </a:p>
          <a:p>
            <a:r>
              <a:rPr lang="en-US" sz="1600" dirty="0"/>
              <a:t> </a:t>
            </a:r>
            <a:r>
              <a:rPr lang="en-US" sz="1600" dirty="0" smtClean="0"/>
              <a:t>Other </a:t>
            </a:r>
            <a:r>
              <a:rPr lang="en-US" sz="1600" dirty="0"/>
              <a:t>specific equipment needed for operations </a:t>
            </a:r>
          </a:p>
          <a:p>
            <a:pPr marL="0" indent="0">
              <a:buNone/>
            </a:pPr>
            <a:r>
              <a:rPr lang="en-US" sz="1600" b="1" u="sng" dirty="0"/>
              <a:t>The above list is exhaustive. </a:t>
            </a:r>
            <a:r>
              <a:rPr lang="en-US" sz="1600" b="1" u="sng" dirty="0" smtClean="0"/>
              <a:t>Cost </a:t>
            </a:r>
            <a:r>
              <a:rPr lang="en-US" sz="1600" b="1" u="sng" dirty="0"/>
              <a:t>items accounted under the equipment cost category shall not be reimbursed under any other cost category. </a:t>
            </a:r>
          </a:p>
          <a:p>
            <a:endParaRPr lang="en-US" dirty="0"/>
          </a:p>
        </p:txBody>
      </p:sp>
    </p:spTree>
    <p:extLst>
      <p:ext uri="{BB962C8B-B14F-4D97-AF65-F5344CB8AC3E}">
        <p14:creationId xmlns:p14="http://schemas.microsoft.com/office/powerpoint/2010/main" val="13045955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493777"/>
            <a:ext cx="8596668" cy="4910327"/>
          </a:xfrm>
        </p:spPr>
        <p:txBody>
          <a:bodyPr/>
          <a:lstStyle/>
          <a:p>
            <a:pPr marL="0" indent="0" algn="ctr">
              <a:buNone/>
            </a:pPr>
            <a:r>
              <a:rPr lang="en-US" sz="1600" dirty="0"/>
              <a:t>Further eligibility </a:t>
            </a:r>
            <a:r>
              <a:rPr lang="en-US" sz="1600" dirty="0" smtClean="0"/>
              <a:t>rules </a:t>
            </a:r>
          </a:p>
          <a:p>
            <a:pPr marL="0" indent="0" algn="ctr">
              <a:buNone/>
            </a:pPr>
            <a:endParaRPr lang="en-US" sz="1600" dirty="0"/>
          </a:p>
          <a:p>
            <a:pPr algn="just"/>
            <a:r>
              <a:rPr lang="en-US" sz="1600" dirty="0"/>
              <a:t>Only equipment listed in the approved AF are eligible for financing. In case of any change necessary to the equipment, it shall be ex ante approved by the MA/JS according to the rules on project changes </a:t>
            </a:r>
          </a:p>
          <a:p>
            <a:pPr algn="just"/>
            <a:r>
              <a:rPr lang="en-US" sz="1600" dirty="0"/>
              <a:t>Equipment must be purchased in compliance with public procurement rules. </a:t>
            </a:r>
          </a:p>
          <a:p>
            <a:pPr algn="just"/>
            <a:r>
              <a:rPr lang="en-US" sz="1600" dirty="0"/>
              <a:t>Programme specific rules shall be applied by EU Partners in case of procurements between 10,000 EUR (excluding VAT) and the national public procurement thresholds </a:t>
            </a:r>
          </a:p>
          <a:p>
            <a:pPr algn="just"/>
            <a:r>
              <a:rPr lang="en-US" sz="1600" dirty="0"/>
              <a:t> Procurements shall comply with the principles of transparency, non-discrimination and equal treatment </a:t>
            </a:r>
          </a:p>
          <a:p>
            <a:pPr algn="just"/>
            <a:r>
              <a:rPr lang="en-US" sz="1600" dirty="0"/>
              <a:t>Equipment expenditure cannot refer to items already financed by other EU or public funds and must not be already depreciated; </a:t>
            </a:r>
          </a:p>
          <a:p>
            <a:pPr algn="just"/>
            <a:r>
              <a:rPr lang="en-US" sz="1600" dirty="0"/>
              <a:t>Where applicable, equipment must respect the relevant information and publicity requirement of the DRP; </a:t>
            </a:r>
          </a:p>
          <a:p>
            <a:pPr algn="just"/>
            <a:r>
              <a:rPr lang="en-US" sz="1600" dirty="0"/>
              <a:t>Equipment expenditure shall not be split among the project </a:t>
            </a:r>
            <a:r>
              <a:rPr lang="en-US" sz="1600" dirty="0" smtClean="0"/>
              <a:t>partners. </a:t>
            </a:r>
            <a:endParaRPr lang="en-US" sz="1600" dirty="0"/>
          </a:p>
          <a:p>
            <a:endParaRPr lang="en-US" dirty="0"/>
          </a:p>
        </p:txBody>
      </p:sp>
      <p:sp>
        <p:nvSpPr>
          <p:cNvPr id="4" name="Rounded Rectangle 3"/>
          <p:cNvSpPr/>
          <p:nvPr/>
        </p:nvSpPr>
        <p:spPr>
          <a:xfrm>
            <a:off x="5038344" y="5404104"/>
            <a:ext cx="5705856" cy="13624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2"/>
          <p:cNvSpPr txBox="1">
            <a:spLocks/>
          </p:cNvSpPr>
          <p:nvPr/>
        </p:nvSpPr>
        <p:spPr>
          <a:xfrm>
            <a:off x="5175504" y="5585460"/>
            <a:ext cx="5378658" cy="99974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a:buNone/>
            </a:pPr>
            <a:r>
              <a:rPr lang="en-US" sz="1600" dirty="0" smtClean="0"/>
              <a:t>Depreciation expenses are eligible as long as they comply with p.2.2.5. of the Manual on eligibility of expenditure for the Programme</a:t>
            </a:r>
            <a:endParaRPr lang="en-US" sz="1600" dirty="0"/>
          </a:p>
        </p:txBody>
      </p:sp>
    </p:spTree>
    <p:extLst>
      <p:ext uri="{BB962C8B-B14F-4D97-AF65-F5344CB8AC3E}">
        <p14:creationId xmlns:p14="http://schemas.microsoft.com/office/powerpoint/2010/main" val="42496535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9046" y="1179577"/>
            <a:ext cx="8596668" cy="4507991"/>
          </a:xfrm>
        </p:spPr>
        <p:txBody>
          <a:bodyPr/>
          <a:lstStyle/>
          <a:p>
            <a:pPr marL="0" indent="0" algn="ctr">
              <a:buNone/>
            </a:pPr>
            <a:r>
              <a:rPr lang="en-US" dirty="0"/>
              <a:t>Supporting </a:t>
            </a:r>
            <a:r>
              <a:rPr lang="en-US" dirty="0" smtClean="0"/>
              <a:t>documents </a:t>
            </a:r>
            <a:endParaRPr lang="en-US" dirty="0"/>
          </a:p>
          <a:p>
            <a:r>
              <a:rPr lang="en-US" dirty="0" smtClean="0"/>
              <a:t>Documents </a:t>
            </a:r>
            <a:r>
              <a:rPr lang="en-US" dirty="0"/>
              <a:t>of the procurement procedure (selection of the suppliers) </a:t>
            </a:r>
          </a:p>
          <a:p>
            <a:r>
              <a:rPr lang="en-US" dirty="0" smtClean="0"/>
              <a:t>Selected </a:t>
            </a:r>
            <a:r>
              <a:rPr lang="en-US" dirty="0"/>
              <a:t>offer </a:t>
            </a:r>
          </a:p>
          <a:p>
            <a:r>
              <a:rPr lang="en-US" dirty="0" smtClean="0"/>
              <a:t>Contract</a:t>
            </a:r>
            <a:r>
              <a:rPr lang="en-US" dirty="0"/>
              <a:t>, or where it is relevant order for the equipment </a:t>
            </a:r>
          </a:p>
          <a:p>
            <a:r>
              <a:rPr lang="en-US" dirty="0" smtClean="0"/>
              <a:t>Invoices </a:t>
            </a:r>
            <a:r>
              <a:rPr lang="en-US" dirty="0"/>
              <a:t>or documents of equivalent probative value providing all necessary information in line with applicable accounting rules </a:t>
            </a:r>
          </a:p>
          <a:p>
            <a:r>
              <a:rPr lang="en-US" dirty="0" smtClean="0"/>
              <a:t>Calculation </a:t>
            </a:r>
            <a:r>
              <a:rPr lang="en-US" dirty="0"/>
              <a:t>schemes for depreciations (in case of depreciations) </a:t>
            </a:r>
          </a:p>
          <a:p>
            <a:r>
              <a:rPr lang="en-US" dirty="0" smtClean="0"/>
              <a:t>Proof </a:t>
            </a:r>
            <a:r>
              <a:rPr lang="en-US" dirty="0"/>
              <a:t>of payment (e.g. bank statement) </a:t>
            </a:r>
          </a:p>
          <a:p>
            <a:r>
              <a:rPr lang="en-US" dirty="0" smtClean="0"/>
              <a:t>Proof </a:t>
            </a:r>
            <a:r>
              <a:rPr lang="en-US" dirty="0"/>
              <a:t>of existence (pictures, deliverable note, etc.) Please, note that the purpose and ownership of the equipment which is part of an investment shall not be changed for at least 5 years after the final payment to the project.</a:t>
            </a:r>
          </a:p>
        </p:txBody>
      </p:sp>
    </p:spTree>
    <p:extLst>
      <p:ext uri="{BB962C8B-B14F-4D97-AF65-F5344CB8AC3E}">
        <p14:creationId xmlns:p14="http://schemas.microsoft.com/office/powerpoint/2010/main" val="34064316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487680"/>
          </a:xfrm>
        </p:spPr>
        <p:txBody>
          <a:bodyPr>
            <a:normAutofit/>
          </a:bodyPr>
          <a:lstStyle/>
          <a:p>
            <a:pPr algn="ctr"/>
            <a:r>
              <a:rPr lang="en-US" sz="2400" dirty="0"/>
              <a:t>Infrastructure and </a:t>
            </a:r>
            <a:r>
              <a:rPr lang="en-US" sz="2400" dirty="0" smtClean="0"/>
              <a:t>works</a:t>
            </a:r>
            <a:endParaRPr lang="en-US" sz="2400" dirty="0"/>
          </a:p>
        </p:txBody>
      </p:sp>
      <p:sp>
        <p:nvSpPr>
          <p:cNvPr id="3" name="Content Placeholder 2"/>
          <p:cNvSpPr>
            <a:spLocks noGrp="1"/>
          </p:cNvSpPr>
          <p:nvPr>
            <p:ph idx="1"/>
          </p:nvPr>
        </p:nvSpPr>
        <p:spPr>
          <a:xfrm>
            <a:off x="677334" y="2160589"/>
            <a:ext cx="8596668" cy="3426395"/>
          </a:xfrm>
        </p:spPr>
        <p:txBody>
          <a:bodyPr/>
          <a:lstStyle/>
          <a:p>
            <a:pPr marL="0" indent="0" algn="just">
              <a:buNone/>
            </a:pPr>
            <a:r>
              <a:rPr lang="en-US" dirty="0"/>
              <a:t>Costs for infrastructure and works shall be limited to the following elements:</a:t>
            </a:r>
          </a:p>
          <a:p>
            <a:r>
              <a:rPr lang="en-US" dirty="0"/>
              <a:t> </a:t>
            </a:r>
            <a:r>
              <a:rPr lang="en-US" dirty="0" smtClean="0"/>
              <a:t>Building </a:t>
            </a:r>
            <a:r>
              <a:rPr lang="en-US" dirty="0"/>
              <a:t>permits; </a:t>
            </a:r>
          </a:p>
          <a:p>
            <a:r>
              <a:rPr lang="en-US" dirty="0" smtClean="0"/>
              <a:t>Building </a:t>
            </a:r>
            <a:r>
              <a:rPr lang="en-US" dirty="0"/>
              <a:t>material; </a:t>
            </a:r>
          </a:p>
          <a:p>
            <a:r>
              <a:rPr lang="en-US" dirty="0" err="1" smtClean="0"/>
              <a:t>Labour</a:t>
            </a:r>
            <a:r>
              <a:rPr lang="en-US" dirty="0"/>
              <a:t>; </a:t>
            </a:r>
          </a:p>
          <a:p>
            <a:r>
              <a:rPr lang="en-US" dirty="0" err="1" smtClean="0"/>
              <a:t>Specialised</a:t>
            </a:r>
            <a:r>
              <a:rPr lang="en-US" dirty="0" smtClean="0"/>
              <a:t> </a:t>
            </a:r>
            <a:r>
              <a:rPr lang="en-US" dirty="0"/>
              <a:t>interventions (e.g. soil remediation, mine-clearing) </a:t>
            </a:r>
            <a:endParaRPr lang="en-US" dirty="0" smtClean="0"/>
          </a:p>
          <a:p>
            <a:pPr marL="0" indent="0">
              <a:buNone/>
            </a:pPr>
            <a:r>
              <a:rPr lang="en-US" b="1" u="sng" dirty="0" smtClean="0"/>
              <a:t>The </a:t>
            </a:r>
            <a:r>
              <a:rPr lang="en-US" b="1" u="sng" dirty="0"/>
              <a:t>above list is exhaustive. </a:t>
            </a:r>
          </a:p>
          <a:p>
            <a:pPr marL="0" indent="0">
              <a:buNone/>
            </a:pPr>
            <a:r>
              <a:rPr lang="en-US" b="1" u="sng" dirty="0"/>
              <a:t>Cost items accounted under this cost category cannot be reimbursed under any other cost category.</a:t>
            </a:r>
          </a:p>
        </p:txBody>
      </p:sp>
    </p:spTree>
    <p:extLst>
      <p:ext uri="{BB962C8B-B14F-4D97-AF65-F5344CB8AC3E}">
        <p14:creationId xmlns:p14="http://schemas.microsoft.com/office/powerpoint/2010/main" val="34586400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658369"/>
            <a:ext cx="8596668" cy="5382994"/>
          </a:xfrm>
        </p:spPr>
        <p:txBody>
          <a:bodyPr/>
          <a:lstStyle/>
          <a:p>
            <a:pPr algn="just"/>
            <a:r>
              <a:rPr lang="en-US" dirty="0"/>
              <a:t>Programme specific rules shall be applied by Partners from EU countries in case of procurements between 10,000 EUR (excluding VAT) and the national public procurement thresholds. </a:t>
            </a:r>
          </a:p>
          <a:p>
            <a:pPr algn="just"/>
            <a:r>
              <a:rPr lang="en-US" dirty="0"/>
              <a:t>Procurements shall comply with the principles of transparency, non-discrimination and equal treatment. </a:t>
            </a:r>
          </a:p>
          <a:p>
            <a:pPr algn="just"/>
            <a:r>
              <a:rPr lang="en-US" dirty="0"/>
              <a:t>Depending on the nature of investments and works: all compulsory requirements set by EU and national legislation, including the environmental </a:t>
            </a:r>
            <a:r>
              <a:rPr lang="en-US" dirty="0" smtClean="0"/>
              <a:t>requirements shall be observed </a:t>
            </a:r>
            <a:endParaRPr lang="en-US" dirty="0"/>
          </a:p>
          <a:p>
            <a:pPr algn="just"/>
            <a:r>
              <a:rPr lang="en-US" dirty="0"/>
              <a:t>The purpose and ownership of the infrastructure shall not be changed for at least 5 years after the final payment to the project. </a:t>
            </a:r>
          </a:p>
          <a:p>
            <a:pPr algn="just"/>
            <a:r>
              <a:rPr lang="en-US" dirty="0"/>
              <a:t>The contractor shall not be a partner in the project. </a:t>
            </a:r>
          </a:p>
          <a:p>
            <a:pPr algn="just"/>
            <a:r>
              <a:rPr lang="en-US" dirty="0"/>
              <a:t>Expenditure on infrastructure and works shall not be split among the project partners, i.e. common costs are not allowed.</a:t>
            </a:r>
          </a:p>
          <a:p>
            <a:pPr algn="just"/>
            <a:r>
              <a:rPr lang="en-US" dirty="0"/>
              <a:t> Where applicable, infrastructure and works </a:t>
            </a:r>
            <a:r>
              <a:rPr lang="en-US" dirty="0" err="1"/>
              <a:t>realised</a:t>
            </a:r>
            <a:r>
              <a:rPr lang="en-US" dirty="0"/>
              <a:t> by the project must respect the relevant publicity requirements of the DRP. </a:t>
            </a:r>
          </a:p>
        </p:txBody>
      </p:sp>
    </p:spTree>
    <p:extLst>
      <p:ext uri="{BB962C8B-B14F-4D97-AF65-F5344CB8AC3E}">
        <p14:creationId xmlns:p14="http://schemas.microsoft.com/office/powerpoint/2010/main" val="14140398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664209"/>
            <a:ext cx="8596668" cy="3776471"/>
          </a:xfrm>
        </p:spPr>
        <p:txBody>
          <a:bodyPr/>
          <a:lstStyle/>
          <a:p>
            <a:pPr marL="0" indent="0" algn="ctr">
              <a:buNone/>
            </a:pPr>
            <a:r>
              <a:rPr lang="en-US" dirty="0"/>
              <a:t>Supporting documents for Infrastructure and </a:t>
            </a:r>
            <a:r>
              <a:rPr lang="en-US" dirty="0" smtClean="0"/>
              <a:t>works </a:t>
            </a:r>
            <a:endParaRPr lang="en-US" dirty="0"/>
          </a:p>
          <a:p>
            <a:r>
              <a:rPr lang="en-US" dirty="0"/>
              <a:t>Documents of the procurement procedure (selection of the contractor) </a:t>
            </a:r>
          </a:p>
          <a:p>
            <a:r>
              <a:rPr lang="en-US" dirty="0"/>
              <a:t>Selected offer </a:t>
            </a:r>
          </a:p>
          <a:p>
            <a:r>
              <a:rPr lang="en-US" dirty="0"/>
              <a:t>Contract </a:t>
            </a:r>
          </a:p>
          <a:p>
            <a:r>
              <a:rPr lang="en-US" dirty="0"/>
              <a:t>Invoices or documents of equivalent probative value providing all necessary information in line with applicable accounting rules </a:t>
            </a:r>
          </a:p>
          <a:p>
            <a:r>
              <a:rPr lang="en-US" dirty="0"/>
              <a:t>Proof of payment (e.g. bank statement) </a:t>
            </a:r>
          </a:p>
          <a:p>
            <a:r>
              <a:rPr lang="en-US" dirty="0"/>
              <a:t>Proof of existence (pictures, deliverable note, etc.) </a:t>
            </a:r>
          </a:p>
          <a:p>
            <a:r>
              <a:rPr lang="en-US" dirty="0"/>
              <a:t>Required permits, feasibility studies, etc.</a:t>
            </a:r>
          </a:p>
        </p:txBody>
      </p:sp>
    </p:spTree>
    <p:extLst>
      <p:ext uri="{BB962C8B-B14F-4D97-AF65-F5344CB8AC3E}">
        <p14:creationId xmlns:p14="http://schemas.microsoft.com/office/powerpoint/2010/main" val="72561935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42544"/>
          </a:xfrm>
        </p:spPr>
        <p:txBody>
          <a:bodyPr>
            <a:normAutofit/>
          </a:bodyPr>
          <a:lstStyle/>
          <a:p>
            <a:pPr algn="ctr"/>
            <a:r>
              <a:rPr lang="en-US" sz="2400" dirty="0"/>
              <a:t>Associated Strategic Partners</a:t>
            </a:r>
          </a:p>
        </p:txBody>
      </p:sp>
      <p:sp>
        <p:nvSpPr>
          <p:cNvPr id="3" name="Content Placeholder 2"/>
          <p:cNvSpPr>
            <a:spLocks noGrp="1"/>
          </p:cNvSpPr>
          <p:nvPr>
            <p:ph idx="1"/>
          </p:nvPr>
        </p:nvSpPr>
        <p:spPr>
          <a:xfrm>
            <a:off x="677334" y="2160589"/>
            <a:ext cx="8596668" cy="2402267"/>
          </a:xfrm>
        </p:spPr>
        <p:txBody>
          <a:bodyPr/>
          <a:lstStyle/>
          <a:p>
            <a:r>
              <a:rPr lang="en-US" dirty="0"/>
              <a:t>ASPs cannot be subcontracted by project partners as external experts. </a:t>
            </a:r>
          </a:p>
          <a:p>
            <a:r>
              <a:rPr lang="en-US" dirty="0"/>
              <a:t>In case the “sponsoring”” PP has chosen real costs option of the Travel and accommodation costs category the following shall apply:</a:t>
            </a:r>
          </a:p>
          <a:p>
            <a:r>
              <a:rPr lang="en-US" dirty="0"/>
              <a:t>The costs shall be traceable from the approved AF.</a:t>
            </a:r>
          </a:p>
          <a:p>
            <a:r>
              <a:rPr lang="en-US" dirty="0"/>
              <a:t> The expenditure shall be verified by the Controller of the “sponsoring” PP and has to be reported in the Control Certificate as well.</a:t>
            </a:r>
          </a:p>
        </p:txBody>
      </p:sp>
    </p:spTree>
    <p:extLst>
      <p:ext uri="{BB962C8B-B14F-4D97-AF65-F5344CB8AC3E}">
        <p14:creationId xmlns:p14="http://schemas.microsoft.com/office/powerpoint/2010/main" val="37676865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44296"/>
          </a:xfrm>
        </p:spPr>
        <p:txBody>
          <a:bodyPr>
            <a:normAutofit/>
          </a:bodyPr>
          <a:lstStyle/>
          <a:p>
            <a:pPr algn="ctr"/>
            <a:r>
              <a:rPr lang="en-US" sz="2400" dirty="0"/>
              <a:t>Compliance with EU policies and other rules General principles</a:t>
            </a:r>
          </a:p>
        </p:txBody>
      </p:sp>
      <p:sp>
        <p:nvSpPr>
          <p:cNvPr id="3" name="Content Placeholder 2"/>
          <p:cNvSpPr>
            <a:spLocks noGrp="1"/>
          </p:cNvSpPr>
          <p:nvPr>
            <p:ph idx="1"/>
          </p:nvPr>
        </p:nvSpPr>
        <p:spPr>
          <a:xfrm>
            <a:off x="677334" y="2160589"/>
            <a:ext cx="8596668" cy="2228531"/>
          </a:xfrm>
        </p:spPr>
        <p:txBody>
          <a:bodyPr>
            <a:normAutofit/>
          </a:bodyPr>
          <a:lstStyle/>
          <a:p>
            <a:pPr marL="0" indent="0" algn="just">
              <a:buNone/>
            </a:pPr>
            <a:r>
              <a:rPr lang="en-US" sz="1600" dirty="0"/>
              <a:t>In the framework of the Danube Region Programme, all project partners implementing projects must comply with the relevant public procurement legislation, independently from their legal status. Private project beneficiaries have to act as contracting authority as defined by Art. 2 (1) of the Directive 2014/24/EU of the European Parliament and of the Council of 26 February 2014 on Public Procurement and repealing Directive 2004/18/EC.</a:t>
            </a:r>
          </a:p>
          <a:p>
            <a:pPr marL="0" indent="0" algn="just">
              <a:buNone/>
            </a:pPr>
            <a:r>
              <a:rPr lang="en-US" sz="1600" dirty="0" smtClean="0"/>
              <a:t>EU </a:t>
            </a:r>
            <a:r>
              <a:rPr lang="en-US" sz="1600" dirty="0"/>
              <a:t>Partners shall apply the relevant national public procurement rules, and the </a:t>
            </a:r>
            <a:r>
              <a:rPr lang="en-US" sz="1600" dirty="0" err="1"/>
              <a:t>programme</a:t>
            </a:r>
            <a:r>
              <a:rPr lang="en-US" sz="1600" dirty="0"/>
              <a:t> specific rules. </a:t>
            </a:r>
          </a:p>
        </p:txBody>
      </p:sp>
    </p:spTree>
    <p:extLst>
      <p:ext uri="{BB962C8B-B14F-4D97-AF65-F5344CB8AC3E}">
        <p14:creationId xmlns:p14="http://schemas.microsoft.com/office/powerpoint/2010/main" val="182846458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74905"/>
            <a:ext cx="8596668" cy="4361687"/>
          </a:xfrm>
        </p:spPr>
        <p:txBody>
          <a:bodyPr>
            <a:normAutofit/>
          </a:bodyPr>
          <a:lstStyle/>
          <a:p>
            <a:pPr algn="just"/>
            <a:r>
              <a:rPr lang="en-US" sz="1600" dirty="0"/>
              <a:t>The Danube Region Programme is setting a threshold of 10,000 EUR (excluding VAT) to be applied by EU Partners for the procurements below national thresholds. Above this amount and below the national public procurement threshold, the “bid-at-three” rule shall be applied by the EU partners (unless national/institutional rules are stricter in which case they should be applied). </a:t>
            </a:r>
            <a:endParaRPr lang="en-US" sz="1600" dirty="0" smtClean="0"/>
          </a:p>
          <a:p>
            <a:pPr marL="0" indent="0" algn="just">
              <a:buNone/>
            </a:pPr>
            <a:endParaRPr lang="en-US" sz="1600" dirty="0"/>
          </a:p>
          <a:p>
            <a:pPr algn="just"/>
            <a:r>
              <a:rPr lang="en-US" sz="1600" dirty="0"/>
              <a:t>Below this 10,000 EUR net amount, no specific rules are set at </a:t>
            </a:r>
            <a:r>
              <a:rPr lang="en-US" sz="1600" dirty="0" err="1"/>
              <a:t>programme</a:t>
            </a:r>
            <a:r>
              <a:rPr lang="en-US" sz="1600" dirty="0"/>
              <a:t> level, however, national rules, if any, shall be applied. Still principle of efficiency, effectiveness and economy has to be ensured for all costs disregarding their value </a:t>
            </a:r>
            <a:endParaRPr lang="en-US" sz="1600" dirty="0" smtClean="0"/>
          </a:p>
          <a:p>
            <a:pPr marL="0" indent="0" algn="just">
              <a:buNone/>
            </a:pPr>
            <a:endParaRPr lang="en-US" sz="1600" dirty="0"/>
          </a:p>
          <a:p>
            <a:pPr algn="just"/>
            <a:r>
              <a:rPr lang="en-US" sz="1600" dirty="0"/>
              <a:t>The same </a:t>
            </a:r>
            <a:r>
              <a:rPr lang="en-US" sz="1600" dirty="0" err="1"/>
              <a:t>programme</a:t>
            </a:r>
            <a:r>
              <a:rPr lang="en-US" sz="1600" dirty="0"/>
              <a:t> level threshold is applied in each EU Member State of the Programme. In case three offers are not received/cannot be acquired, the activities undertaken to acquire the offers have to be documented. It shall be ensured that prices for similar goods, services or works have been compared and the selection procedure is transparent, as well as the appropriate audit trail being followed.</a:t>
            </a:r>
          </a:p>
        </p:txBody>
      </p:sp>
      <p:sp>
        <p:nvSpPr>
          <p:cNvPr id="4" name="Rounded Rectangle 3"/>
          <p:cNvSpPr/>
          <p:nvPr/>
        </p:nvSpPr>
        <p:spPr>
          <a:xfrm>
            <a:off x="4215384" y="5029200"/>
            <a:ext cx="5559552" cy="14996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2"/>
          <p:cNvSpPr txBox="1">
            <a:spLocks/>
          </p:cNvSpPr>
          <p:nvPr/>
        </p:nvSpPr>
        <p:spPr>
          <a:xfrm>
            <a:off x="4505622" y="5181601"/>
            <a:ext cx="4592658" cy="1072895"/>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just"/>
            <a:r>
              <a:rPr lang="en-US" sz="1600" dirty="0" smtClean="0"/>
              <a:t>Detailed clarifications on Public procurement are described in point 2.4 of the Manual on eligibility of expenditure</a:t>
            </a:r>
            <a:endParaRPr lang="en-US" sz="1600" dirty="0"/>
          </a:p>
        </p:txBody>
      </p:sp>
    </p:spTree>
    <p:extLst>
      <p:ext uri="{BB962C8B-B14F-4D97-AF65-F5344CB8AC3E}">
        <p14:creationId xmlns:p14="http://schemas.microsoft.com/office/powerpoint/2010/main" val="30891609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60832"/>
          </a:xfrm>
        </p:spPr>
        <p:txBody>
          <a:bodyPr>
            <a:normAutofit/>
          </a:bodyPr>
          <a:lstStyle/>
          <a:p>
            <a:pPr algn="ctr"/>
            <a:r>
              <a:rPr lang="en-US" sz="2400" dirty="0" smtClean="0"/>
              <a:t>Conflict of interest</a:t>
            </a:r>
            <a:endParaRPr lang="en-US" sz="2400" dirty="0"/>
          </a:p>
        </p:txBody>
      </p:sp>
      <p:sp>
        <p:nvSpPr>
          <p:cNvPr id="3" name="Content Placeholder 2"/>
          <p:cNvSpPr>
            <a:spLocks noGrp="1"/>
          </p:cNvSpPr>
          <p:nvPr>
            <p:ph idx="1"/>
          </p:nvPr>
        </p:nvSpPr>
        <p:spPr/>
        <p:txBody>
          <a:bodyPr/>
          <a:lstStyle/>
          <a:p>
            <a:pPr algn="just"/>
            <a:r>
              <a:rPr lang="en-US" dirty="0"/>
              <a:t>Risk of conflict of interest shall be </a:t>
            </a:r>
            <a:r>
              <a:rPr lang="en-US" dirty="0" err="1"/>
              <a:t>minimised</a:t>
            </a:r>
            <a:r>
              <a:rPr lang="en-US" dirty="0"/>
              <a:t> during each procurement </a:t>
            </a:r>
            <a:r>
              <a:rPr lang="en-US" dirty="0" smtClean="0"/>
              <a:t>process </a:t>
            </a:r>
            <a:endParaRPr lang="en-US" dirty="0"/>
          </a:p>
          <a:p>
            <a:pPr algn="just"/>
            <a:r>
              <a:rPr lang="en-US" dirty="0" smtClean="0"/>
              <a:t>Each </a:t>
            </a:r>
            <a:r>
              <a:rPr lang="en-US" dirty="0"/>
              <a:t>project partner is responsible to ensure that the appropriate measures are taken to </a:t>
            </a:r>
            <a:r>
              <a:rPr lang="en-US" dirty="0" err="1"/>
              <a:t>minimise</a:t>
            </a:r>
            <a:r>
              <a:rPr lang="en-US" dirty="0"/>
              <a:t> any risk of conflict of interest during the procurement process. The national law applicable to conflict of interest situations shall be also taken into account. </a:t>
            </a:r>
          </a:p>
          <a:p>
            <a:pPr algn="just"/>
            <a:r>
              <a:rPr lang="en-US" dirty="0" smtClean="0"/>
              <a:t>Conflict </a:t>
            </a:r>
            <a:r>
              <a:rPr lang="en-US" dirty="0"/>
              <a:t>of interest detected in the procurement procedure can lead to a financial correction of up to 100% of the costs</a:t>
            </a:r>
          </a:p>
        </p:txBody>
      </p:sp>
    </p:spTree>
    <p:extLst>
      <p:ext uri="{BB962C8B-B14F-4D97-AF65-F5344CB8AC3E}">
        <p14:creationId xmlns:p14="http://schemas.microsoft.com/office/powerpoint/2010/main" val="33133747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60832"/>
          </a:xfrm>
        </p:spPr>
        <p:txBody>
          <a:bodyPr>
            <a:normAutofit/>
          </a:bodyPr>
          <a:lstStyle/>
          <a:p>
            <a:pPr algn="ctr"/>
            <a:r>
              <a:rPr lang="en-US" sz="2400" dirty="0" smtClean="0"/>
              <a:t>Eligibility </a:t>
            </a:r>
            <a:endParaRPr lang="en-US" sz="2400" dirty="0"/>
          </a:p>
        </p:txBody>
      </p:sp>
      <p:sp>
        <p:nvSpPr>
          <p:cNvPr id="3" name="Content Placeholder 2"/>
          <p:cNvSpPr>
            <a:spLocks noGrp="1"/>
          </p:cNvSpPr>
          <p:nvPr>
            <p:ph idx="1"/>
          </p:nvPr>
        </p:nvSpPr>
        <p:spPr>
          <a:xfrm>
            <a:off x="677334" y="1813117"/>
            <a:ext cx="9198186" cy="3880773"/>
          </a:xfrm>
        </p:spPr>
        <p:txBody>
          <a:bodyPr>
            <a:normAutofit fontScale="85000" lnSpcReduction="10000"/>
          </a:bodyPr>
          <a:lstStyle/>
          <a:p>
            <a:pPr marL="0" indent="0" algn="ctr">
              <a:buNone/>
            </a:pPr>
            <a:r>
              <a:rPr lang="en-US" b="1" u="sng" dirty="0"/>
              <a:t>Eligible expenditures: </a:t>
            </a:r>
          </a:p>
          <a:p>
            <a:pPr algn="just"/>
            <a:r>
              <a:rPr lang="en-US" dirty="0" smtClean="0"/>
              <a:t>are </a:t>
            </a:r>
            <a:r>
              <a:rPr lang="en-US" dirty="0"/>
              <a:t>related to the project and would not be incurred if the project is not carried out. </a:t>
            </a:r>
          </a:p>
          <a:p>
            <a:pPr algn="just"/>
            <a:r>
              <a:rPr lang="en-US" dirty="0" smtClean="0"/>
              <a:t>comply </a:t>
            </a:r>
            <a:r>
              <a:rPr lang="en-US" dirty="0"/>
              <a:t>with the principle of efficiency, effectiveness and economy </a:t>
            </a:r>
          </a:p>
          <a:p>
            <a:pPr algn="just"/>
            <a:r>
              <a:rPr lang="en-US" dirty="0" smtClean="0"/>
              <a:t>must </a:t>
            </a:r>
            <a:r>
              <a:rPr lang="en-US" dirty="0"/>
              <a:t>comply with the principle of real costs, except flat rates and lump sums</a:t>
            </a:r>
          </a:p>
          <a:p>
            <a:pPr algn="just"/>
            <a:r>
              <a:rPr lang="en-US" dirty="0" smtClean="0"/>
              <a:t>are </a:t>
            </a:r>
            <a:r>
              <a:rPr lang="en-US" dirty="0"/>
              <a:t>incurred and paid by the project partner </a:t>
            </a:r>
          </a:p>
          <a:p>
            <a:pPr algn="just"/>
            <a:r>
              <a:rPr lang="en-US" dirty="0" smtClean="0"/>
              <a:t>relate </a:t>
            </a:r>
            <a:r>
              <a:rPr lang="en-US" dirty="0"/>
              <a:t>to activities that have not been financed from other financial instruments </a:t>
            </a:r>
          </a:p>
          <a:p>
            <a:pPr algn="just"/>
            <a:r>
              <a:rPr lang="en-US" dirty="0" smtClean="0"/>
              <a:t>are </a:t>
            </a:r>
            <a:r>
              <a:rPr lang="en-US" dirty="0"/>
              <a:t>supported by invoices or other documents with probative value and are directly attributable to a certain PP except of flat rates and lump sums </a:t>
            </a:r>
          </a:p>
          <a:p>
            <a:pPr algn="just"/>
            <a:r>
              <a:rPr lang="en-US" dirty="0" smtClean="0"/>
              <a:t>are </a:t>
            </a:r>
            <a:r>
              <a:rPr lang="en-US" dirty="0"/>
              <a:t>in line with eligibility rules on EU, </a:t>
            </a:r>
            <a:r>
              <a:rPr lang="en-US" dirty="0" err="1"/>
              <a:t>programme</a:t>
            </a:r>
            <a:r>
              <a:rPr lang="en-US" dirty="0"/>
              <a:t> and national eligibility rule (including relevant procurement rules) </a:t>
            </a:r>
          </a:p>
          <a:p>
            <a:pPr algn="just"/>
            <a:r>
              <a:rPr lang="en-US" dirty="0" smtClean="0"/>
              <a:t>registered </a:t>
            </a:r>
            <a:r>
              <a:rPr lang="en-US" dirty="0"/>
              <a:t>in the project partner’s accounts except of costs calculated as flat rates and lump sums); </a:t>
            </a:r>
          </a:p>
          <a:p>
            <a:pPr algn="just"/>
            <a:r>
              <a:rPr lang="en-US" dirty="0" smtClean="0"/>
              <a:t>Be </a:t>
            </a:r>
            <a:r>
              <a:rPr lang="en-US" dirty="0"/>
              <a:t>verified by an </a:t>
            </a:r>
            <a:r>
              <a:rPr lang="en-US" dirty="0" err="1"/>
              <a:t>authorised</a:t>
            </a:r>
            <a:r>
              <a:rPr lang="en-US" dirty="0"/>
              <a:t> national controller.</a:t>
            </a:r>
          </a:p>
        </p:txBody>
      </p:sp>
    </p:spTree>
    <p:extLst>
      <p:ext uri="{BB962C8B-B14F-4D97-AF65-F5344CB8AC3E}">
        <p14:creationId xmlns:p14="http://schemas.microsoft.com/office/powerpoint/2010/main" val="250214938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05968"/>
          </a:xfrm>
        </p:spPr>
        <p:txBody>
          <a:bodyPr>
            <a:normAutofit/>
          </a:bodyPr>
          <a:lstStyle/>
          <a:p>
            <a:pPr algn="ctr"/>
            <a:r>
              <a:rPr lang="en-US" sz="2400" dirty="0" smtClean="0"/>
              <a:t>Currency exchange</a:t>
            </a:r>
            <a:endParaRPr lang="en-US" sz="2400" dirty="0"/>
          </a:p>
        </p:txBody>
      </p:sp>
      <p:sp>
        <p:nvSpPr>
          <p:cNvPr id="3" name="Content Placeholder 2"/>
          <p:cNvSpPr>
            <a:spLocks noGrp="1"/>
          </p:cNvSpPr>
          <p:nvPr>
            <p:ph idx="1"/>
          </p:nvPr>
        </p:nvSpPr>
        <p:spPr>
          <a:xfrm>
            <a:off x="677334" y="1463040"/>
            <a:ext cx="8596668" cy="4782312"/>
          </a:xfrm>
        </p:spPr>
        <p:txBody>
          <a:bodyPr>
            <a:noAutofit/>
          </a:bodyPr>
          <a:lstStyle/>
          <a:p>
            <a:pPr algn="just"/>
            <a:r>
              <a:rPr lang="en-US" sz="1600" dirty="0"/>
              <a:t>Expenditure incurred by PP in a currency other than the Euro shall be converted into Euro by using the monthly accounting exchange rate of the EC in the month during which expenditure was submitted for verification for the first time to the controller. </a:t>
            </a:r>
          </a:p>
          <a:p>
            <a:pPr algn="just"/>
            <a:r>
              <a:rPr lang="en-US" sz="1600" dirty="0"/>
              <a:t>The expenditure not verified by the Controller within the Partner Report shall be kept pending in the monitoring system as “parked expenditure”. This way the exchange rate applied to the given expenditure remains the same, irrespective of the Partner Report in which the expenditure will be verified. </a:t>
            </a:r>
          </a:p>
          <a:p>
            <a:pPr algn="just"/>
            <a:r>
              <a:rPr lang="en-US" sz="1600" dirty="0"/>
              <a:t>The date of online submission is registered through the monitoring system which can be traced at any time in the system. </a:t>
            </a:r>
          </a:p>
          <a:p>
            <a:pPr algn="just"/>
            <a:r>
              <a:rPr lang="en-US" sz="1600" dirty="0"/>
              <a:t>As a general principle, expenditure incurred in euro shall be reported in euro in the Partner Report. </a:t>
            </a:r>
          </a:p>
          <a:p>
            <a:pPr algn="just"/>
            <a:r>
              <a:rPr lang="en-US" sz="1600" dirty="0"/>
              <a:t> In exceptional cases for travel orders, where more than one item is included in one accounting document/travel order, including expenditure both in euro and other currencies, these items can be reported in the monitoring system as one single item either in euro or in other currency, with the use of a “summary sheet”. The same rules apply to all project partners and not only to beneficiaries located outside the euro-zone.</a:t>
            </a:r>
          </a:p>
        </p:txBody>
      </p:sp>
    </p:spTree>
    <p:extLst>
      <p:ext uri="{BB962C8B-B14F-4D97-AF65-F5344CB8AC3E}">
        <p14:creationId xmlns:p14="http://schemas.microsoft.com/office/powerpoint/2010/main" val="250770427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8190" y="3291839"/>
            <a:ext cx="8596668" cy="1179577"/>
          </a:xfrm>
        </p:spPr>
        <p:txBody>
          <a:bodyPr/>
          <a:lstStyle/>
          <a:p>
            <a:pPr marL="0" indent="0" algn="ctr">
              <a:buNone/>
            </a:pPr>
            <a:r>
              <a:rPr lang="en-US" sz="5400" dirty="0">
                <a:solidFill>
                  <a:srgbClr val="5FCBEF"/>
                </a:solidFill>
                <a:latin typeface="Bad Script" panose="02000000000000000000" pitchFamily="2" charset="0"/>
                <a:ea typeface="+mj-ea"/>
                <a:cs typeface="+mj-cs"/>
              </a:rPr>
              <a:t>Thank you! </a:t>
            </a:r>
            <a:endParaRPr lang="en-US" dirty="0"/>
          </a:p>
        </p:txBody>
      </p:sp>
    </p:spTree>
    <p:extLst>
      <p:ext uri="{BB962C8B-B14F-4D97-AF65-F5344CB8AC3E}">
        <p14:creationId xmlns:p14="http://schemas.microsoft.com/office/powerpoint/2010/main" val="2664125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2470" y="651829"/>
            <a:ext cx="8596668" cy="5072315"/>
          </a:xfrm>
        </p:spPr>
        <p:txBody>
          <a:bodyPr>
            <a:normAutofit/>
          </a:bodyPr>
          <a:lstStyle/>
          <a:p>
            <a:pPr marL="0" indent="0" algn="ctr">
              <a:buNone/>
            </a:pPr>
            <a:r>
              <a:rPr lang="en-US" sz="1600" b="1" u="sng" dirty="0"/>
              <a:t>Non-eligible costs </a:t>
            </a:r>
            <a:endParaRPr lang="en-US" sz="1600" b="1" u="sng" dirty="0" smtClean="0"/>
          </a:p>
          <a:p>
            <a:pPr marL="0" indent="0" algn="ctr">
              <a:buNone/>
            </a:pPr>
            <a:endParaRPr lang="en-US" sz="1600" b="1" u="sng" dirty="0"/>
          </a:p>
          <a:p>
            <a:pPr algn="just"/>
            <a:r>
              <a:rPr lang="en-US" sz="1600" dirty="0" smtClean="0"/>
              <a:t>Interest </a:t>
            </a:r>
            <a:r>
              <a:rPr lang="en-US" sz="1600" dirty="0"/>
              <a:t>on debt </a:t>
            </a:r>
          </a:p>
          <a:p>
            <a:pPr algn="just"/>
            <a:r>
              <a:rPr lang="en-US" sz="1600" dirty="0" smtClean="0"/>
              <a:t>Value </a:t>
            </a:r>
            <a:r>
              <a:rPr lang="en-US" sz="1600" dirty="0"/>
              <a:t>added tax (‘VAT’), except: - for operations the total cost of which is below EUR 5 000 000 (including VAT); - for operations the total cost of which is at least EUR 5 000 000 (including VAT) where it is non-recoverable under national VAT legislation </a:t>
            </a:r>
          </a:p>
          <a:p>
            <a:pPr algn="just"/>
            <a:r>
              <a:rPr lang="en-US" sz="1600" dirty="0" smtClean="0"/>
              <a:t>Fines</a:t>
            </a:r>
            <a:r>
              <a:rPr lang="en-US" sz="1600" dirty="0"/>
              <a:t>, financial penalties and expenditure on legal disputes and litigation </a:t>
            </a:r>
          </a:p>
          <a:p>
            <a:pPr algn="just"/>
            <a:r>
              <a:rPr lang="en-US" sz="1600" dirty="0" smtClean="0"/>
              <a:t>Costs </a:t>
            </a:r>
            <a:r>
              <a:rPr lang="en-US" sz="1600" dirty="0"/>
              <a:t>of gifts </a:t>
            </a:r>
          </a:p>
          <a:p>
            <a:pPr algn="just"/>
            <a:r>
              <a:rPr lang="en-US" sz="1600" dirty="0" smtClean="0"/>
              <a:t>Costs </a:t>
            </a:r>
            <a:r>
              <a:rPr lang="en-US" sz="1600" dirty="0"/>
              <a:t>related to fluctuation of foreign exchange rate </a:t>
            </a:r>
          </a:p>
          <a:p>
            <a:pPr algn="just"/>
            <a:r>
              <a:rPr lang="en-US" sz="1600" dirty="0" smtClean="0"/>
              <a:t>Purchase </a:t>
            </a:r>
            <a:r>
              <a:rPr lang="en-US" sz="1600" dirty="0"/>
              <a:t>of land and existing buildings </a:t>
            </a:r>
          </a:p>
          <a:p>
            <a:pPr algn="just"/>
            <a:r>
              <a:rPr lang="en-US" sz="1600" dirty="0" smtClean="0"/>
              <a:t>In-kind </a:t>
            </a:r>
            <a:r>
              <a:rPr lang="en-US" sz="1600" dirty="0"/>
              <a:t>contribution (including unpaid voluntary work) </a:t>
            </a:r>
          </a:p>
          <a:p>
            <a:pPr algn="just"/>
            <a:r>
              <a:rPr lang="en-US" sz="1600" dirty="0" smtClean="0"/>
              <a:t>Project </a:t>
            </a:r>
            <a:r>
              <a:rPr lang="en-US" sz="1600" dirty="0"/>
              <a:t>expenditure split among project partners (i.e. sharing of „common costs”)</a:t>
            </a:r>
          </a:p>
        </p:txBody>
      </p:sp>
    </p:spTree>
    <p:extLst>
      <p:ext uri="{BB962C8B-B14F-4D97-AF65-F5344CB8AC3E}">
        <p14:creationId xmlns:p14="http://schemas.microsoft.com/office/powerpoint/2010/main" val="4880933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8774" y="1563624"/>
            <a:ext cx="8596668" cy="2770631"/>
          </a:xfrm>
        </p:spPr>
        <p:txBody>
          <a:bodyPr/>
          <a:lstStyle/>
          <a:p>
            <a:pPr marL="0" indent="0" algn="ctr">
              <a:buNone/>
            </a:pPr>
            <a:r>
              <a:rPr lang="en-US" b="1" u="sng" dirty="0" smtClean="0"/>
              <a:t>Project preparation</a:t>
            </a:r>
          </a:p>
          <a:p>
            <a:pPr marL="0" indent="0" algn="ctr">
              <a:buNone/>
            </a:pPr>
            <a:endParaRPr lang="en-US" b="1" u="sng" dirty="0"/>
          </a:p>
          <a:p>
            <a:pPr algn="just"/>
            <a:r>
              <a:rPr lang="en-US" dirty="0" smtClean="0"/>
              <a:t>18,500 </a:t>
            </a:r>
            <a:r>
              <a:rPr lang="en-US" dirty="0"/>
              <a:t>EUR per project represents the total budget for the preparation costs will be reimbursed to the Lead Partner. </a:t>
            </a:r>
          </a:p>
          <a:p>
            <a:pPr algn="just"/>
            <a:r>
              <a:rPr lang="en-US" dirty="0" smtClean="0"/>
              <a:t>The </a:t>
            </a:r>
            <a:r>
              <a:rPr lang="en-US" dirty="0"/>
              <a:t>amount of 18,500 EUR of preparation cost shall be included in the Partner Report and shall be declared by the LP </a:t>
            </a:r>
            <a:r>
              <a:rPr lang="en-US" dirty="0" smtClean="0"/>
              <a:t>in </a:t>
            </a:r>
            <a:r>
              <a:rPr lang="en-US" dirty="0"/>
              <a:t>the first Project Progress </a:t>
            </a:r>
            <a:r>
              <a:rPr lang="en-US" dirty="0" smtClean="0"/>
              <a:t>Report and  first Request for National control. </a:t>
            </a:r>
            <a:endParaRPr lang="en-US" dirty="0"/>
          </a:p>
        </p:txBody>
      </p:sp>
    </p:spTree>
    <p:extLst>
      <p:ext uri="{BB962C8B-B14F-4D97-AF65-F5344CB8AC3E}">
        <p14:creationId xmlns:p14="http://schemas.microsoft.com/office/powerpoint/2010/main" val="38139817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64464"/>
            <a:ext cx="8596668" cy="405384"/>
          </a:xfrm>
        </p:spPr>
        <p:txBody>
          <a:bodyPr>
            <a:normAutofit fontScale="90000"/>
          </a:bodyPr>
          <a:lstStyle/>
          <a:p>
            <a:pPr algn="ctr"/>
            <a:r>
              <a:rPr lang="en-US" sz="2400" dirty="0" smtClean="0"/>
              <a:t>Staff costs</a:t>
            </a:r>
            <a:endParaRPr lang="en-US" sz="2400" dirty="0"/>
          </a:p>
        </p:txBody>
      </p:sp>
      <p:sp>
        <p:nvSpPr>
          <p:cNvPr id="3" name="Content Placeholder 2"/>
          <p:cNvSpPr>
            <a:spLocks noGrp="1"/>
          </p:cNvSpPr>
          <p:nvPr>
            <p:ph idx="1"/>
          </p:nvPr>
        </p:nvSpPr>
        <p:spPr>
          <a:xfrm>
            <a:off x="677334" y="1252729"/>
            <a:ext cx="8596668" cy="3977639"/>
          </a:xfrm>
        </p:spPr>
        <p:txBody>
          <a:bodyPr>
            <a:noAutofit/>
          </a:bodyPr>
          <a:lstStyle/>
          <a:p>
            <a:pPr algn="just"/>
            <a:r>
              <a:rPr lang="en-US" sz="1600" dirty="0"/>
              <a:t>Expenditure on staff costs are be limited to the following: </a:t>
            </a:r>
          </a:p>
          <a:p>
            <a:pPr lvl="0" algn="just"/>
            <a:r>
              <a:rPr lang="en-US" sz="1600" dirty="0"/>
              <a:t>Salary payments related to the activities which the </a:t>
            </a:r>
            <a:r>
              <a:rPr lang="en-US" sz="1600" dirty="0" smtClean="0"/>
              <a:t>PP </a:t>
            </a:r>
            <a:r>
              <a:rPr lang="en-US" sz="1600" dirty="0"/>
              <a:t>would not carry out if the operation concerned was not undertaken, fixed in an employment/work contract, an appointment decision </a:t>
            </a:r>
            <a:r>
              <a:rPr lang="en-US" sz="1600" dirty="0" smtClean="0"/>
              <a:t>or </a:t>
            </a:r>
            <a:r>
              <a:rPr lang="en-US" sz="1600" dirty="0"/>
              <a:t>by law, relating to responsibilities specified in the job description of the staff member concerned; </a:t>
            </a:r>
          </a:p>
          <a:p>
            <a:pPr algn="just"/>
            <a:r>
              <a:rPr lang="en-US" sz="1600" dirty="0"/>
              <a:t>b. Any other costs directly linked to salary payments incurred and paid by the employer, such as employment taxes and social security including pensions provided that they are: </a:t>
            </a:r>
          </a:p>
          <a:p>
            <a:pPr algn="just"/>
            <a:r>
              <a:rPr lang="en-US" sz="1600" dirty="0" smtClean="0"/>
              <a:t>Fixed </a:t>
            </a:r>
            <a:r>
              <a:rPr lang="en-US" sz="1600" dirty="0"/>
              <a:t>in an employment document or by law; </a:t>
            </a:r>
          </a:p>
          <a:p>
            <a:pPr algn="just"/>
            <a:r>
              <a:rPr lang="en-US" sz="1600" dirty="0" smtClean="0"/>
              <a:t>In </a:t>
            </a:r>
            <a:r>
              <a:rPr lang="en-US" sz="1600" dirty="0"/>
              <a:t>accordance with the legislation referred to in the employment document and with standard practices in the country and/or </a:t>
            </a:r>
            <a:r>
              <a:rPr lang="en-US" sz="1600" dirty="0" err="1"/>
              <a:t>organisation</a:t>
            </a:r>
            <a:r>
              <a:rPr lang="en-US" sz="1600" dirty="0"/>
              <a:t> where the individual staff member is actually working; and </a:t>
            </a:r>
          </a:p>
          <a:p>
            <a:pPr algn="just"/>
            <a:r>
              <a:rPr lang="en-US" sz="1600" dirty="0" smtClean="0"/>
              <a:t>Not </a:t>
            </a:r>
            <a:r>
              <a:rPr lang="en-US" sz="1600" dirty="0"/>
              <a:t>recoverable by the employer.</a:t>
            </a:r>
          </a:p>
        </p:txBody>
      </p:sp>
      <p:sp>
        <p:nvSpPr>
          <p:cNvPr id="4" name="Rounded Rectangle 3"/>
          <p:cNvSpPr/>
          <p:nvPr/>
        </p:nvSpPr>
        <p:spPr>
          <a:xfrm>
            <a:off x="5504688" y="4818888"/>
            <a:ext cx="6245352" cy="19659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2"/>
          <p:cNvSpPr txBox="1">
            <a:spLocks/>
          </p:cNvSpPr>
          <p:nvPr/>
        </p:nvSpPr>
        <p:spPr>
          <a:xfrm>
            <a:off x="5764107" y="4978147"/>
            <a:ext cx="5726514" cy="1770126"/>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a:buNone/>
            </a:pPr>
            <a:r>
              <a:rPr lang="en-US" sz="1400" dirty="0"/>
              <a:t>Additional benefits (including bonuses) must be directly linked to the salary payments and figure on the payslip and shall be in line with the employment policy and/or the internal rules of the beneficiary’s </a:t>
            </a:r>
            <a:r>
              <a:rPr lang="en-US" sz="1400" dirty="0" err="1"/>
              <a:t>organisation</a:t>
            </a:r>
            <a:r>
              <a:rPr lang="en-US" sz="1400" dirty="0"/>
              <a:t>. Ad-hoc regulations for additional benefits, ad-hoc salary increases or bonuses applicable only to the project are not eligible. Salary modifications during the project implementation are eligible in case they are well justified</a:t>
            </a:r>
          </a:p>
        </p:txBody>
      </p:sp>
    </p:spTree>
    <p:extLst>
      <p:ext uri="{BB962C8B-B14F-4D97-AF65-F5344CB8AC3E}">
        <p14:creationId xmlns:p14="http://schemas.microsoft.com/office/powerpoint/2010/main" val="17397269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2160589"/>
            <a:ext cx="8596668" cy="2950907"/>
          </a:xfrm>
        </p:spPr>
        <p:txBody>
          <a:bodyPr/>
          <a:lstStyle/>
          <a:p>
            <a:pPr marL="0" indent="0" algn="just">
              <a:buNone/>
            </a:pPr>
            <a:r>
              <a:rPr lang="en-US" dirty="0"/>
              <a:t>Staff costs may be reimbursed in the Danube Region Programme using two methods. </a:t>
            </a:r>
          </a:p>
          <a:p>
            <a:pPr marL="0" indent="0" algn="just">
              <a:buNone/>
            </a:pPr>
            <a:r>
              <a:rPr lang="en-US" dirty="0"/>
              <a:t>A. on a real cost basis (proven by the employment document and payslips); or </a:t>
            </a:r>
          </a:p>
          <a:p>
            <a:pPr marL="0" indent="0" algn="just">
              <a:buNone/>
            </a:pPr>
            <a:r>
              <a:rPr lang="en-US" dirty="0"/>
              <a:t>B. as a flat rate of 20% of direct costs other than staff costs </a:t>
            </a:r>
            <a:endParaRPr lang="en-US" dirty="0" smtClean="0"/>
          </a:p>
          <a:p>
            <a:pPr marL="0" indent="0" algn="just">
              <a:buNone/>
            </a:pPr>
            <a:endParaRPr lang="en-US" dirty="0"/>
          </a:p>
          <a:p>
            <a:pPr marL="0" indent="0" algn="just">
              <a:buNone/>
            </a:pPr>
            <a:r>
              <a:rPr lang="en-US" b="1" u="sng" dirty="0"/>
              <a:t>the selected method has to remain unchanged through the entire project period.</a:t>
            </a:r>
            <a:r>
              <a:rPr lang="en-US" dirty="0"/>
              <a:t> </a:t>
            </a:r>
          </a:p>
        </p:txBody>
      </p:sp>
    </p:spTree>
    <p:extLst>
      <p:ext uri="{BB962C8B-B14F-4D97-AF65-F5344CB8AC3E}">
        <p14:creationId xmlns:p14="http://schemas.microsoft.com/office/powerpoint/2010/main" val="25376303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06552"/>
          </a:xfrm>
        </p:spPr>
        <p:txBody>
          <a:bodyPr>
            <a:normAutofit/>
          </a:bodyPr>
          <a:lstStyle/>
          <a:p>
            <a:pPr algn="ctr"/>
            <a:r>
              <a:rPr lang="en-US" sz="2400" dirty="0"/>
              <a:t>Staff cost reimbursed on real costs basis:</a:t>
            </a:r>
          </a:p>
        </p:txBody>
      </p:sp>
      <p:sp>
        <p:nvSpPr>
          <p:cNvPr id="3" name="Content Placeholder 2"/>
          <p:cNvSpPr>
            <a:spLocks noGrp="1"/>
          </p:cNvSpPr>
          <p:nvPr>
            <p:ph idx="1"/>
          </p:nvPr>
        </p:nvSpPr>
        <p:spPr>
          <a:xfrm>
            <a:off x="741342" y="1739965"/>
            <a:ext cx="8596668" cy="2539427"/>
          </a:xfrm>
        </p:spPr>
        <p:txBody>
          <a:bodyPr>
            <a:normAutofit/>
          </a:bodyPr>
          <a:lstStyle/>
          <a:p>
            <a:pPr marL="0" indent="0" algn="ctr">
              <a:buNone/>
            </a:pPr>
            <a:r>
              <a:rPr lang="en-US" sz="1600" dirty="0"/>
              <a:t>Full-time assignment in the project </a:t>
            </a:r>
          </a:p>
          <a:p>
            <a:pPr algn="just"/>
            <a:r>
              <a:rPr lang="en-US" sz="1600" dirty="0" smtClean="0"/>
              <a:t>For </a:t>
            </a:r>
            <a:r>
              <a:rPr lang="en-US" sz="1600" dirty="0"/>
              <a:t>personnel that are employed by the beneficiary to work full-time on the project (100% of the working time is allocated to the project) the total gross employment costs incurred by the employer are considered as eligible. </a:t>
            </a:r>
          </a:p>
          <a:p>
            <a:pPr algn="just"/>
            <a:r>
              <a:rPr lang="en-US" sz="1600" dirty="0" smtClean="0"/>
              <a:t>The </a:t>
            </a:r>
            <a:r>
              <a:rPr lang="en-US" sz="1600" dirty="0"/>
              <a:t>fact that the individual works fulltime on the project has to be clearly stated in the employment document. </a:t>
            </a:r>
          </a:p>
          <a:p>
            <a:pPr algn="just"/>
            <a:r>
              <a:rPr lang="en-US" sz="1600" dirty="0" smtClean="0"/>
              <a:t>No </a:t>
            </a:r>
            <a:r>
              <a:rPr lang="en-US" sz="1600" dirty="0"/>
              <a:t>obligation to establish a separate working time registration system – no timesheet necessary</a:t>
            </a:r>
          </a:p>
        </p:txBody>
      </p:sp>
      <p:sp>
        <p:nvSpPr>
          <p:cNvPr id="4" name="Rounded Rectangle 3"/>
          <p:cNvSpPr/>
          <p:nvPr/>
        </p:nvSpPr>
        <p:spPr>
          <a:xfrm>
            <a:off x="4846320" y="4562856"/>
            <a:ext cx="5934456" cy="18562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2"/>
          <p:cNvSpPr txBox="1">
            <a:spLocks/>
          </p:cNvSpPr>
          <p:nvPr/>
        </p:nvSpPr>
        <p:spPr>
          <a:xfrm>
            <a:off x="5224611" y="4845655"/>
            <a:ext cx="5177874" cy="1491137"/>
          </a:xfrm>
          <a:prstGeom prst="rect">
            <a:avLst/>
          </a:prstGeom>
        </p:spPr>
        <p:txBody>
          <a:bodyPr vert="horz" lIns="91440" tIns="45720" rIns="91440" bIns="45720" rtlCol="0">
            <a:normAutofit fontScale="77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a:buNone/>
            </a:pPr>
            <a:r>
              <a:rPr lang="en-US" dirty="0"/>
              <a:t>The staff can be allocated to work full time or part time with a fixed percentage of time worked per month for the project. In case of full time employment, holidays and sick leave are eligible (costs are incurred by the employer). For part-time employment with fixed percentage of time worked per month, holidays and sick leave are also eligible and shall be declared proportionally.</a:t>
            </a:r>
          </a:p>
        </p:txBody>
      </p:sp>
    </p:spTree>
    <p:extLst>
      <p:ext uri="{BB962C8B-B14F-4D97-AF65-F5344CB8AC3E}">
        <p14:creationId xmlns:p14="http://schemas.microsoft.com/office/powerpoint/2010/main" val="28533168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1614" y="859536"/>
            <a:ext cx="8596668" cy="4828032"/>
          </a:xfrm>
        </p:spPr>
        <p:txBody>
          <a:bodyPr>
            <a:noAutofit/>
          </a:bodyPr>
          <a:lstStyle/>
          <a:p>
            <a:pPr marL="0" indent="0" algn="ctr">
              <a:buNone/>
            </a:pPr>
            <a:r>
              <a:rPr lang="en-US" sz="1600" dirty="0"/>
              <a:t>Part-time assignments with a fixed percentage of time worked per </a:t>
            </a:r>
            <a:r>
              <a:rPr lang="en-US" sz="1600" dirty="0" smtClean="0"/>
              <a:t>month</a:t>
            </a:r>
          </a:p>
          <a:p>
            <a:pPr marL="0" indent="0" algn="ctr">
              <a:buNone/>
            </a:pPr>
            <a:endParaRPr lang="en-US" sz="1600" dirty="0"/>
          </a:p>
          <a:p>
            <a:pPr algn="just"/>
            <a:r>
              <a:rPr lang="en-US" sz="1600" dirty="0"/>
              <a:t> </a:t>
            </a:r>
            <a:r>
              <a:rPr lang="en-US" sz="1600" dirty="0" smtClean="0"/>
              <a:t>The </a:t>
            </a:r>
            <a:r>
              <a:rPr lang="en-US" sz="1600" dirty="0"/>
              <a:t>percentage of time to be worked on the project shall be fixed in the employment document by the employer for each project staff member. The percentage of time dedicated to the given project shall be mentioned in the documents where the other tasks/projects are referred, as well as the percentage of time to be allocated to other tasks/projects. </a:t>
            </a:r>
          </a:p>
          <a:p>
            <a:pPr marL="0" indent="0" algn="just">
              <a:buNone/>
            </a:pPr>
            <a:r>
              <a:rPr lang="en-US" sz="1600" i="1" u="sng" dirty="0"/>
              <a:t>Description of project-related tasks and responsibilities of the person working on the project shall be available and the time allocated to the project shall be in line with the project related tasks. </a:t>
            </a:r>
          </a:p>
          <a:p>
            <a:pPr algn="just"/>
            <a:r>
              <a:rPr lang="en-US" sz="1600" dirty="0" smtClean="0"/>
              <a:t>There </a:t>
            </a:r>
            <a:r>
              <a:rPr lang="en-US" sz="1600" dirty="0"/>
              <a:t>is no obligation to establish a separate working time registration </a:t>
            </a:r>
            <a:r>
              <a:rPr lang="en-US" sz="1600" dirty="0" smtClean="0"/>
              <a:t>system </a:t>
            </a:r>
            <a:r>
              <a:rPr lang="en-US" sz="1600" dirty="0"/>
              <a:t>– no timesheet necessary. </a:t>
            </a:r>
          </a:p>
          <a:p>
            <a:pPr algn="just"/>
            <a:r>
              <a:rPr lang="en-US" sz="1600" dirty="0" smtClean="0"/>
              <a:t>In </a:t>
            </a:r>
            <a:r>
              <a:rPr lang="en-US" sz="1600" dirty="0"/>
              <a:t>case the percentage of time to be worked on the project is changed during the project duration, the related document shall be submitted to the Controller, as well as the documents justifying the necessity and plausibility of the changes. The percentage of time to be worked on the project can be changed only between reporting periods.</a:t>
            </a:r>
          </a:p>
        </p:txBody>
      </p:sp>
    </p:spTree>
    <p:extLst>
      <p:ext uri="{BB962C8B-B14F-4D97-AF65-F5344CB8AC3E}">
        <p14:creationId xmlns:p14="http://schemas.microsoft.com/office/powerpoint/2010/main" val="1830315818"/>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1627</TotalTime>
  <Words>4102</Words>
  <Application>Microsoft Office PowerPoint</Application>
  <PresentationFormat>Widescreen</PresentationFormat>
  <Paragraphs>230</Paragraphs>
  <Slides>31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Bad Script</vt:lpstr>
      <vt:lpstr>Trebuchet MS</vt:lpstr>
      <vt:lpstr>Wingdings 3</vt:lpstr>
      <vt:lpstr>Facet</vt:lpstr>
      <vt:lpstr>ELIGIBILITY OF EXPENDITURE</vt:lpstr>
      <vt:lpstr>Legal Framework</vt:lpstr>
      <vt:lpstr>Eligibility </vt:lpstr>
      <vt:lpstr>PowerPoint Presentation</vt:lpstr>
      <vt:lpstr>PowerPoint Presentation</vt:lpstr>
      <vt:lpstr>Staff costs</vt:lpstr>
      <vt:lpstr>PowerPoint Presentation</vt:lpstr>
      <vt:lpstr>Staff cost reimbursed on real costs basis:</vt:lpstr>
      <vt:lpstr>PowerPoint Presentation</vt:lpstr>
      <vt:lpstr>PowerPoint Presentation</vt:lpstr>
      <vt:lpstr>PowerPoint Presentation</vt:lpstr>
      <vt:lpstr>Office and administrative costs </vt:lpstr>
      <vt:lpstr>Travel and accommodation costs </vt:lpstr>
      <vt:lpstr>PowerPoint Presentation</vt:lpstr>
      <vt:lpstr>PowerPoint Presentation</vt:lpstr>
      <vt:lpstr>External expertise or service costs </vt:lpstr>
      <vt:lpstr>PowerPoint Presentation</vt:lpstr>
      <vt:lpstr>PowerPoint Presentation</vt:lpstr>
      <vt:lpstr>PowerPoint Presentation</vt:lpstr>
      <vt:lpstr>Equipment costs</vt:lpstr>
      <vt:lpstr>PowerPoint Presentation</vt:lpstr>
      <vt:lpstr>PowerPoint Presentation</vt:lpstr>
      <vt:lpstr>Infrastructure and works</vt:lpstr>
      <vt:lpstr>PowerPoint Presentation</vt:lpstr>
      <vt:lpstr>PowerPoint Presentation</vt:lpstr>
      <vt:lpstr>Associated Strategic Partners</vt:lpstr>
      <vt:lpstr>Compliance with EU policies and other rules General principles</vt:lpstr>
      <vt:lpstr>PowerPoint Presentation</vt:lpstr>
      <vt:lpstr>Conflict of interest</vt:lpstr>
      <vt:lpstr>Currency exchange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ELVINA VLADIMIROVA GEORGIEVA</dc:creator>
  <cp:lastModifiedBy>ELVINA VLADIMIROVA GEORGIEVA</cp:lastModifiedBy>
  <cp:revision>27</cp:revision>
  <dcterms:created xsi:type="dcterms:W3CDTF">2024-03-05T10:30:02Z</dcterms:created>
  <dcterms:modified xsi:type="dcterms:W3CDTF">2024-03-06T14:38:04Z</dcterms:modified>
</cp:coreProperties>
</file>